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8" r:id="rId1"/>
  </p:sldMasterIdLst>
  <p:notesMasterIdLst>
    <p:notesMasterId r:id="rId54"/>
  </p:notesMasterIdLst>
  <p:sldIdLst>
    <p:sldId id="301" r:id="rId2"/>
    <p:sldId id="299" r:id="rId3"/>
    <p:sldId id="323" r:id="rId4"/>
    <p:sldId id="325" r:id="rId5"/>
    <p:sldId id="324" r:id="rId6"/>
    <p:sldId id="326" r:id="rId7"/>
    <p:sldId id="327" r:id="rId8"/>
    <p:sldId id="331" r:id="rId9"/>
    <p:sldId id="330" r:id="rId10"/>
    <p:sldId id="333" r:id="rId11"/>
    <p:sldId id="334" r:id="rId12"/>
    <p:sldId id="335" r:id="rId13"/>
    <p:sldId id="336" r:id="rId14"/>
    <p:sldId id="363" r:id="rId15"/>
    <p:sldId id="337" r:id="rId16"/>
    <p:sldId id="304" r:id="rId17"/>
    <p:sldId id="338" r:id="rId18"/>
    <p:sldId id="339" r:id="rId19"/>
    <p:sldId id="353" r:id="rId20"/>
    <p:sldId id="340" r:id="rId21"/>
    <p:sldId id="356" r:id="rId22"/>
    <p:sldId id="355" r:id="rId23"/>
    <p:sldId id="354" r:id="rId24"/>
    <p:sldId id="352" r:id="rId25"/>
    <p:sldId id="357" r:id="rId26"/>
    <p:sldId id="300" r:id="rId27"/>
    <p:sldId id="302" r:id="rId28"/>
    <p:sldId id="322" r:id="rId29"/>
    <p:sldId id="358" r:id="rId30"/>
    <p:sldId id="360" r:id="rId31"/>
    <p:sldId id="361" r:id="rId32"/>
    <p:sldId id="359" r:id="rId33"/>
    <p:sldId id="362" r:id="rId34"/>
    <p:sldId id="350" r:id="rId35"/>
    <p:sldId id="366" r:id="rId36"/>
    <p:sldId id="370" r:id="rId37"/>
    <p:sldId id="351" r:id="rId38"/>
    <p:sldId id="368" r:id="rId39"/>
    <p:sldId id="369" r:id="rId40"/>
    <p:sldId id="382" r:id="rId41"/>
    <p:sldId id="376" r:id="rId42"/>
    <p:sldId id="345" r:id="rId43"/>
    <p:sldId id="377" r:id="rId44"/>
    <p:sldId id="383" r:id="rId45"/>
    <p:sldId id="378" r:id="rId46"/>
    <p:sldId id="379" r:id="rId47"/>
    <p:sldId id="380" r:id="rId48"/>
    <p:sldId id="346" r:id="rId49"/>
    <p:sldId id="371" r:id="rId50"/>
    <p:sldId id="344" r:id="rId51"/>
    <p:sldId id="384" r:id="rId52"/>
    <p:sldId id="385" r:id="rId5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45A0203E-5A3D-46DD-9E08-06E4F55E49BE}">
          <p14:sldIdLst>
            <p14:sldId id="301"/>
            <p14:sldId id="299"/>
          </p14:sldIdLst>
        </p14:section>
        <p14:section name="Искусственный нейрон" id="{0FCFE817-CBDB-492D-B8C3-A7A34C8851A1}">
          <p14:sldIdLst>
            <p14:sldId id="323"/>
            <p14:sldId id="325"/>
            <p14:sldId id="324"/>
            <p14:sldId id="326"/>
            <p14:sldId id="327"/>
            <p14:sldId id="331"/>
            <p14:sldId id="330"/>
          </p14:sldIdLst>
        </p14:section>
        <p14:section name="Перцептрон" id="{B0265675-465B-4AB7-8837-4A92745C69B4}">
          <p14:sldIdLst>
            <p14:sldId id="333"/>
            <p14:sldId id="334"/>
            <p14:sldId id="335"/>
            <p14:sldId id="336"/>
            <p14:sldId id="363"/>
            <p14:sldId id="337"/>
          </p14:sldIdLst>
        </p14:section>
        <p14:section name="Нейронная сеть" id="{ECED0A79-9F9E-4E35-934C-9979D2733987}">
          <p14:sldIdLst>
            <p14:sldId id="304"/>
            <p14:sldId id="338"/>
          </p14:sldIdLst>
        </p14:section>
        <p14:section name="Нейронная сеть глубокого оучения" id="{B42FF097-E76F-4E33-9C87-B45236050C0E}">
          <p14:sldIdLst>
            <p14:sldId id="339"/>
            <p14:sldId id="353"/>
          </p14:sldIdLst>
        </p14:section>
        <p14:section name="Работа с датасетами" id="{681EF21A-EE88-40E6-9B82-B3FAC10A25F0}">
          <p14:sldIdLst>
            <p14:sldId id="340"/>
            <p14:sldId id="356"/>
            <p14:sldId id="355"/>
            <p14:sldId id="354"/>
            <p14:sldId id="352"/>
            <p14:sldId id="357"/>
          </p14:sldIdLst>
        </p14:section>
        <p14:section name="Google.Colab" id="{9CDFDE84-73A7-4452-B54D-51EC8FC2AFB7}">
          <p14:sldIdLst>
            <p14:sldId id="300"/>
            <p14:sldId id="302"/>
            <p14:sldId id="322"/>
            <p14:sldId id="358"/>
            <p14:sldId id="360"/>
            <p14:sldId id="361"/>
            <p14:sldId id="359"/>
            <p14:sldId id="362"/>
          </p14:sldIdLst>
        </p14:section>
        <p14:section name="Свёрточная нейронная сеть" id="{E78753E0-8346-4987-8B0B-F2B9D7ECFAFB}">
          <p14:sldIdLst>
            <p14:sldId id="350"/>
            <p14:sldId id="366"/>
            <p14:sldId id="370"/>
            <p14:sldId id="351"/>
            <p14:sldId id="368"/>
            <p14:sldId id="369"/>
            <p14:sldId id="382"/>
            <p14:sldId id="376"/>
          </p14:sldIdLst>
        </p14:section>
        <p14:section name="Рекуррентная нейронная сеть" id="{47BA2E69-B711-4A16-A06B-0CF40A58F062}">
          <p14:sldIdLst>
            <p14:sldId id="345"/>
            <p14:sldId id="377"/>
            <p14:sldId id="383"/>
            <p14:sldId id="378"/>
            <p14:sldId id="379"/>
            <p14:sldId id="380"/>
          </p14:sldIdLst>
        </p14:section>
        <p14:section name="Большие языковые модели" id="{E44D42B8-FCB7-4CA3-BB42-23A27150FB14}">
          <p14:sldIdLst>
            <p14:sldId id="346"/>
            <p14:sldId id="371"/>
          </p14:sldIdLst>
        </p14:section>
        <p14:section name="Нейросети-инструменты" id="{399C9FD0-4D1C-43F3-ABB5-F5789199961C}">
          <p14:sldIdLst>
            <p14:sldId id="344"/>
            <p14:sldId id="384"/>
            <p14:sldId id="3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5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4F3CF-EE04-479C-BC28-968023FDE90B}" type="datetimeFigureOut">
              <a:rPr lang="ru-RU" smtClean="0"/>
              <a:t>21.07.2023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171D83-FAEE-4264-A63E-F5603FCA13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1329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3A5F4E-C8CA-41C5-8A48-DF6E0848EF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0F90858-7A11-4546-9DFD-CA65887BF6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C9FF01-3318-427A-A356-517C57E3E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D4E3F-9CF4-4604-A9E3-A9B019B69CE1}" type="datetime1">
              <a:rPr lang="ru-RU" smtClean="0"/>
              <a:t>21.07.2023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A67C1D-8BCD-42F9-86D0-4D44CF009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159918-CEAA-42A6-9FEA-5223A6A2E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F9B19F0-7986-4C17-A897-1C3338258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Овал 8">
            <a:extLst>
              <a:ext uri="{FF2B5EF4-FFF2-40B4-BE49-F238E27FC236}">
                <a16:creationId xmlns:a16="http://schemas.microsoft.com/office/drawing/2014/main" id="{1E6B8972-50CF-403D-86DE-B585504497C8}"/>
              </a:ext>
            </a:extLst>
          </p:cNvPr>
          <p:cNvSpPr/>
          <p:nvPr/>
        </p:nvSpPr>
        <p:spPr>
          <a:xfrm rot="20721465">
            <a:off x="2909455" y="0"/>
            <a:ext cx="6862618" cy="68626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оловина рамки 9">
            <a:extLst>
              <a:ext uri="{FF2B5EF4-FFF2-40B4-BE49-F238E27FC236}">
                <a16:creationId xmlns:a16="http://schemas.microsoft.com/office/drawing/2014/main" id="{21BE18AF-33A7-423B-8553-A4A98573A258}"/>
              </a:ext>
            </a:extLst>
          </p:cNvPr>
          <p:cNvSpPr/>
          <p:nvPr/>
        </p:nvSpPr>
        <p:spPr>
          <a:xfrm>
            <a:off x="3193472" y="1358178"/>
            <a:ext cx="2078182" cy="2951885"/>
          </a:xfrm>
          <a:prstGeom prst="halfFrame">
            <a:avLst>
              <a:gd name="adj1" fmla="val 5333"/>
              <a:gd name="adj2" fmla="val 31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1" name="Половина рамки 10">
            <a:extLst>
              <a:ext uri="{FF2B5EF4-FFF2-40B4-BE49-F238E27FC236}">
                <a16:creationId xmlns:a16="http://schemas.microsoft.com/office/drawing/2014/main" id="{EA20C4BB-A933-45D2-A8D4-004A9BD5C1DA}"/>
              </a:ext>
            </a:extLst>
          </p:cNvPr>
          <p:cNvSpPr/>
          <p:nvPr/>
        </p:nvSpPr>
        <p:spPr>
          <a:xfrm rot="10821465">
            <a:off x="6804849" y="2637449"/>
            <a:ext cx="2078182" cy="2951885"/>
          </a:xfrm>
          <a:prstGeom prst="halfFrame">
            <a:avLst>
              <a:gd name="adj1" fmla="val 5333"/>
              <a:gd name="adj2" fmla="val 31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688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C02896-535E-460D-A3B8-42EB4D4EB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9D9A242-B685-4039-BE26-4BEDD0BBF6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AD260A-AA11-4865-A341-9CF18175E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682B4-0D45-4EE4-BE9E-8A9AB27347FD}" type="datetime1">
              <a:rPr lang="ru-RU" smtClean="0"/>
              <a:t>21.07.2023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3B2626C-8BDD-456A-8351-D3DE39A26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8CC26F-72BB-44A1-9CD9-D515E1D06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1827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C1ECDDF-5039-4117-B4D3-51D2C9B2DA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FACAA61-DEF6-4B9F-B666-A5E03ECA16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166080-B39F-432F-B30A-280842995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64A95-6729-438A-9EC1-3FC49D1A3B09}" type="datetime1">
              <a:rPr lang="ru-RU" smtClean="0"/>
              <a:t>21.07.2023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7B4B3B5-1837-418A-B3F9-1966CCD9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11CEAE1-E2FA-492B-9A87-92E75D376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5703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D6C270-C0D6-4E63-8BA9-EA8A59C22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60BFDF-FF1F-45A7-AF16-E168F506E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68AD6A9-5794-4612-AF8F-D823CFAD9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61063-DA6E-484D-AB87-F9583AB364D2}" type="datetime1">
              <a:rPr lang="ru-RU" smtClean="0"/>
              <a:t>21.07.2023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805BDC-2338-4A04-B534-47A8C3B5F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285294-6461-4B7A-B019-362698DD7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7720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FC76AE-F629-48A4-8F43-648EE9189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69FE37F-2E97-4D6F-A30B-E521B9CAA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4B221FF-9A48-49D8-ADE2-60663342C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C8A8C-B394-4C36-881B-A9EF278F1E14}" type="datetime1">
              <a:rPr lang="ru-RU" smtClean="0"/>
              <a:t>21.07.2023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56827EE-AFF1-4C07-BC30-720492F12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7589EF-B36D-4043-BE9A-B4B488B8E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9305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3F9932-09EF-449E-9C9C-E7F9DC2A6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214222-6C89-442D-A38B-3824DA204F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7830350-CD43-47DC-B1CA-5B030ECF10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A78055D-A40F-4C9A-B35E-C60574236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0DFBC-F0DD-4349-916C-7E55983E01B5}" type="datetime1">
              <a:rPr lang="ru-RU" smtClean="0"/>
              <a:t>21.07.2023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428ACA5-E052-47F7-9167-4F25BEC92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71FAF9B-F318-48BC-A421-13DEA2495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86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5AA4C5-7470-4091-AB2F-CB7B4116C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D233EE-CDCF-45BA-99E9-476A53810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C854DBC-7DE6-4E33-A1AA-051C70C618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D99706F-A27F-4712-846C-07545349EA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FBA8B75-A0C2-4CD0-B0EC-78817E120A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1962841-6163-4D7B-B313-3C9792F8D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F264B-7BD1-4686-8D87-140553710AC0}" type="datetime1">
              <a:rPr lang="ru-RU" smtClean="0"/>
              <a:t>21.07.2023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56019BC-F9FD-49DC-88BE-B92077884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A0EFD00-B0D0-43BB-BC53-07C7C5D82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1088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5BE4F-DFA0-4585-BBD5-EA2394EE6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0C2A5F2-4411-4462-B64F-B0A3BDCAD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2F2E5-3F93-481F-BE1A-A8E72AE7EACF}" type="datetime1">
              <a:rPr lang="ru-RU" smtClean="0"/>
              <a:t>21.07.2023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DA73240-8A17-4EA9-89FB-E8DF4F814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09962D2-A97E-46D0-A7C1-11A7050AE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3427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994D743-25A5-4FC1-8346-4CBDB980E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80793-BB08-4614-8B1A-6C509FF18460}" type="datetime1">
              <a:rPr lang="ru-RU" smtClean="0"/>
              <a:t>21.07.2023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9C945C5-C290-4138-930C-8DE80F8AD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55F625B-32FD-4F27-9E18-4D29D91A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8017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C0D317-6A1B-4687-B90B-ED5CE3E8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5549BB-B200-454D-854F-60F81DD5D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1303CE8-7AFF-4481-B459-46C8D747A6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28B46D2-2BBB-46B9-968F-A8087DB7B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CC78-8CAB-44B5-A225-D9BB9B306E23}" type="datetime1">
              <a:rPr lang="ru-RU" smtClean="0"/>
              <a:t>21.07.2023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42DC058-0998-4A73-8852-7D3B70D92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CE87A8B-FA52-4051-8600-EF1DCEF23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3533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7219CC-91AF-4234-8AD9-A9C04E74F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C4EB067-068F-41EC-A2EF-B4729B8F34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F201C77-1D00-43E1-B6B8-9DB05B8C8F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4C04739-A9F8-40B8-9AE0-FF6433108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CF4F6-90D9-4224-87C6-B2EEA5F81617}" type="datetime1">
              <a:rPr lang="ru-RU" smtClean="0"/>
              <a:t>21.07.2023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F6ACB65-1679-4CE5-B934-32715FB52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EE822A7-86BC-4362-B3FD-E9701D396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2620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29493F-E916-41A3-82F6-9CFC0DD3C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A1CF19-AAB1-45E0-BED4-444D7C63A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BD6994-9236-4AB3-9D7B-DAB1007E7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21FAF-550F-49C5-A688-E7053C3A2BC7}" type="datetime1">
              <a:rPr lang="ru-RU" smtClean="0"/>
              <a:t>21.07.2023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D05C23A-5150-4B4B-8A4A-B09E895164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708B90-DCFD-42FB-9EB1-9B376B3A1C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C50F4C6-15E0-4A04-ABDF-818FE0D1CFB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125"/>
          <a:stretch/>
        </p:blipFill>
        <p:spPr>
          <a:xfrm>
            <a:off x="0" y="0"/>
            <a:ext cx="838200" cy="6858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A892CE2-9627-4270-AF7C-D231C4CA545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125"/>
          <a:stretch/>
        </p:blipFill>
        <p:spPr>
          <a:xfrm flipH="1">
            <a:off x="11353800" y="0"/>
            <a:ext cx="838200" cy="68580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EFF6ACA-F731-4944-92C6-489972B2BAE8}"/>
              </a:ext>
            </a:extLst>
          </p:cNvPr>
          <p:cNvSpPr/>
          <p:nvPr/>
        </p:nvSpPr>
        <p:spPr>
          <a:xfrm>
            <a:off x="0" y="0"/>
            <a:ext cx="8382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A07C3D9-CAB8-4EAE-BE1E-91F04FDFF3FF}"/>
              </a:ext>
            </a:extLst>
          </p:cNvPr>
          <p:cNvSpPr/>
          <p:nvPr/>
        </p:nvSpPr>
        <p:spPr>
          <a:xfrm rot="10800000">
            <a:off x="11353800" y="0"/>
            <a:ext cx="8382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4508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ro.umontreal.ca/~pift6266/A06/refs/backprop_old.pdf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-OBpiYLQOI&amp;ab_channel=%D0%9F%D1%80%D0%BE%D0%B3%D1%80%D0%B0%D0%BC%D0%BC%D0%BD%D1%8B%D0%B9%D0%9A%D0%BE%D1%82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rtificial_neural_network" TargetMode="External"/><Relationship Id="rId2" Type="http://schemas.openxmlformats.org/officeDocument/2006/relationships/hyperlink" Target="https://practicum.yandex.ru/blog/chto-takoe-neyronnye-seti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abr.com/ru/companies/yandex/articles/307260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etsearch.research.google.com/" TargetMode="External"/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lickworker.com/customer-blog/machine-learning-datasets/" TargetMode="External"/><Relationship Id="rId5" Type="http://schemas.openxmlformats.org/officeDocument/2006/relationships/hyperlink" Target="https://labelyourdata.com/articles/what-is-dataset-in-machine-learning" TargetMode="External"/><Relationship Id="rId4" Type="http://schemas.openxmlformats.org/officeDocument/2006/relationships/hyperlink" Target="https://practicum.yandex.ru/blog/dataset-dlya-mashinnogo-obucheniya-i-analiza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office-guru.ru/excel/kak-preobrazovat-excel-v-csv-i-eksportirovat-faily-excel-v-format-csv-utf-8-456.htm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google-colab-for-machine-learning-projects/" TargetMode="External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ymachinelearning.com/keras-modeling-sequential-vs-functional-api/" TargetMode="External"/><Relationship Id="rId2" Type="http://schemas.openxmlformats.org/officeDocument/2006/relationships/hyperlink" Target="https://medium.com/analytics-vidhya/keras-model-sequential-api-vs-functional-api-fc1439a6fb1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chvidvan.com/tutorials/keras-layers/" TargetMode="External"/><Relationship Id="rId5" Type="http://schemas.openxmlformats.org/officeDocument/2006/relationships/hyperlink" Target="https://www.tensorflow.org/api_docs/python/tf/keras/layers/Layer" TargetMode="External"/><Relationship Id="rId4" Type="http://schemas.openxmlformats.org/officeDocument/2006/relationships/hyperlink" Target="https://keras.io/api/layers/#:~:text=Layers%20are%20the%20basic%20building,variables%20(the%20layer's%20weights)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keras/layers/Dropout#:~:text=The%20Dropout%20layer%20randomly%20sets,over%20all%20inputs%20is%20unchanged" TargetMode="External"/><Relationship Id="rId2" Type="http://schemas.openxmlformats.org/officeDocument/2006/relationships/hyperlink" Target="https://www.tensorflow.org/api_docs/python/tf/keras/layers/Dense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keras/keras_model_compilation.htm" TargetMode="External"/><Relationship Id="rId2" Type="http://schemas.openxmlformats.org/officeDocument/2006/relationships/hyperlink" Target="https://keras.io/api/models/model_training_apis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309508/" TargetMode="External"/><Relationship Id="rId2" Type="http://schemas.openxmlformats.org/officeDocument/2006/relationships/hyperlink" Target="https://ru.wikipedia.org/wiki/%D0%A1%D0%B2%D1%91%D1%80%D1%82%D0%BE%D1%87%D0%BD%D0%B0%D1%8F_%D0%BD%D0%B5%D0%B9%D1%80%D0%BE%D0%BD%D0%BD%D0%B0%D1%8F_%D1%81%D0%B5%D1%82%D1%8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CEUNTRdLhKk&amp;ab_channel=selfedu" TargetMode="External"/><Relationship Id="rId5" Type="http://schemas.openxmlformats.org/officeDocument/2006/relationships/hyperlink" Target="https://cs231n.github.io/convolutional-networks/" TargetMode="External"/><Relationship Id="rId4" Type="http://schemas.openxmlformats.org/officeDocument/2006/relationships/hyperlink" Target="https://machinelearningmastery.com/understanding-the-design-of-a-convolutional-neural-network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nsorflow.org/tutorials/images/classification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487808/" TargetMode="External"/><Relationship Id="rId2" Type="http://schemas.openxmlformats.org/officeDocument/2006/relationships/hyperlink" Target="https://en.wikipedia.org/wiki/Recurrent_neural_network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nsorflow.org/api_docs/python/tf/keras/layers/SimpleRNN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arge_language_model" TargetMode="External"/><Relationship Id="rId2" Type="http://schemas.openxmlformats.org/officeDocument/2006/relationships/hyperlink" Target="https://www.nvidia.com/en-us/glossary/data-science/large-language-model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chinelearningmastery.com/what-are-large-language-models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t.me/GPT_onlinebot" TargetMode="External"/><Relationship Id="rId3" Type="http://schemas.openxmlformats.org/officeDocument/2006/relationships/hyperlink" Target="https://t.me/MdjrnBot" TargetMode="External"/><Relationship Id="rId7" Type="http://schemas.openxmlformats.org/officeDocument/2006/relationships/hyperlink" Target="https://pikabu.ru/story/besplatnyiy_gpt4_10185166" TargetMode="External"/><Relationship Id="rId2" Type="http://schemas.openxmlformats.org/officeDocument/2006/relationships/hyperlink" Target="https://stablediffusionweb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7o_qURQ3jGM&amp;t=118s&amp;ab_channel=I-Tastic" TargetMode="External"/><Relationship Id="rId5" Type="http://schemas.openxmlformats.org/officeDocument/2006/relationships/hyperlink" Target="https://chat.openai.com/" TargetMode="External"/><Relationship Id="rId10" Type="http://schemas.openxmlformats.org/officeDocument/2006/relationships/hyperlink" Target="https://vectorizer.ai/" TargetMode="External"/><Relationship Id="rId4" Type="http://schemas.openxmlformats.org/officeDocument/2006/relationships/hyperlink" Target="https://t.me/kandinsky21_bot" TargetMode="External"/><Relationship Id="rId9" Type="http://schemas.openxmlformats.org/officeDocument/2006/relationships/hyperlink" Target="https://beta.monic.ai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killbox.ru/media/code/7-neyrosetey-dlya-programmistov-kak-pisat-kod-bystree-i-luchshe/" TargetMode="External"/><Relationship Id="rId2" Type="http://schemas.openxmlformats.org/officeDocument/2006/relationships/hyperlink" Target="https://pikabu.ru/story/30_neyrosetevyikh_instrumentov_dlya_obrabotki_1048429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c.ru/marketing/638929-26-neyrosetey-dlya-kopirayterov-redaktorov-dizaynerov-i-marketologov-podborka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8019C3-68DE-45AE-BA22-3C8B89A0AE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34862" y="3119818"/>
            <a:ext cx="6122276" cy="108207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Модуль 3. Нейронные сети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63E899F-E4C8-4A3B-AE8A-024CC40FF9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73007" y="5667321"/>
            <a:ext cx="4572000" cy="954196"/>
          </a:xfrm>
        </p:spPr>
        <p:txBody>
          <a:bodyPr>
            <a:normAutofit/>
          </a:bodyPr>
          <a:lstStyle/>
          <a:p>
            <a:pPr algn="r"/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Лисов Андрей Анатольевич</a:t>
            </a:r>
          </a:p>
          <a:p>
            <a:pPr algn="r"/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Кафедра </a:t>
            </a:r>
            <a:r>
              <a:rPr lang="ru-RU" sz="220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ЭпМЭМ</a:t>
            </a:r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5150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03" y="0"/>
            <a:ext cx="10515600" cy="572925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Перцептрон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5214"/>
            <a:ext cx="10373710" cy="4995964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Перцептрон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(англ.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erceptron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восприятие) — математическая или компьютерная модель восприятия информации мозгом (кибернетическая модель мозга), предложенная Фрэнком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Розенблаттом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1958 году и впервые реализованная в виде электронной машины «Марк-1» в 1960 году.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Перцептрон стал одной из первых моделей нейросетей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 «Марк-1» — первым в мире нейрокомпьютером.</a:t>
            </a:r>
          </a:p>
          <a:p>
            <a:pPr marL="0" indent="361950" algn="just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Перцептрон состоит из трёх типов элементов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 именно: поступающие от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датчиков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сигналы передаются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ассоциативным элементам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 затем —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реагирующим элементам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223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03" y="0"/>
            <a:ext cx="10515600" cy="572925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Логическая схема перцептрона с тремя выходами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2617"/>
            <a:ext cx="4678145" cy="3719384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Согласно современной терминологии, перцептроны могут быть классифицированы как искусственные нейронные сети:</a:t>
            </a:r>
          </a:p>
          <a:p>
            <a:pPr marL="0" indent="36195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с одним скрытым слоем;</a:t>
            </a:r>
          </a:p>
          <a:p>
            <a:pPr marL="0" indent="36195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с пороговой передаточной функцией;</a:t>
            </a:r>
          </a:p>
          <a:p>
            <a:pPr marL="0" indent="36195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с прямым распространением сигнала.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1CED26CD-FFCF-409B-8CE5-2527A4740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345" y="557019"/>
            <a:ext cx="6408884" cy="5743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287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03" y="0"/>
            <a:ext cx="10515600" cy="572925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Представление работы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6CB0B2-3EA6-4E56-877E-24A2B5987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346" y="852617"/>
            <a:ext cx="6746788" cy="5440639"/>
          </a:xfrm>
          <a:prstGeom prst="rect">
            <a:avLst/>
          </a:prstGeo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EC73CFC3-A8A9-4F1D-B9CE-958E635D6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622" y="852616"/>
            <a:ext cx="3917092" cy="5503733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Здесь на рисунке справа показана простейшая нейросеть для распознавания цифр при ограниченном количестве поля.</a:t>
            </a:r>
          </a:p>
          <a:p>
            <a:pPr marL="0" indent="36195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 каждой цифры своё соответствие заполняемых ячеек поля, а значит свой особенный паттерн «поведения».</a:t>
            </a:r>
          </a:p>
          <a:p>
            <a:pPr marL="0" indent="36195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выходе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получаем матрицу вероятностей, где для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получим значение около единицы, а для остальных около нуля. </a:t>
            </a:r>
          </a:p>
          <a:p>
            <a:pPr marL="0" indent="36195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Далее требуется просто вычислить индекс наибольшего значения в матрице.</a:t>
            </a:r>
          </a:p>
        </p:txBody>
      </p:sp>
    </p:spTree>
    <p:extLst>
      <p:ext uri="{BB962C8B-B14F-4D97-AF65-F5344CB8AC3E}">
        <p14:creationId xmlns:p14="http://schemas.microsoft.com/office/powerpoint/2010/main" val="816975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03" y="0"/>
            <a:ext cx="10515600" cy="572925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обратного распространения ошибки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EC73CFC3-A8A9-4F1D-B9CE-958E635D6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622" y="572925"/>
            <a:ext cx="10674178" cy="3398108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обучения многослойных сетей рядом учёных, в том числе Д.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Румельхартом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был предложен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градиентный алгоритм обучения с учителем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проводящий сигнал ошибки, вычисленный выходами перцептрона, к его входам, слой за слоем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361950" algn="just">
              <a:buNone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Сейчас это самый популярный метод обучения многослойных перцептронов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Его преимущество в том, что он может обучить все слои нейронной сети, и его легко просчитать локально. </a:t>
            </a:r>
          </a:p>
          <a:p>
            <a:pPr marL="0" indent="36195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Однако этот метод является очень долгим, к тому же, для его применения нужно, чтобы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передаточная функция нейронов была дифференцируемой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При этом в перцептронах пришлось отказаться от бинарного сигнала, и пользоваться на входе непрерывными значениями.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0C99C56-A631-4F4A-83DC-C9B9A9CA0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508" y="3467727"/>
            <a:ext cx="6856416" cy="339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09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03" y="0"/>
            <a:ext cx="10515600" cy="572925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обратного распространения ошибки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4BD841FD-170A-482F-A848-123406F08F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348" y="437164"/>
            <a:ext cx="4539452" cy="578326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E73F8D-B3D0-479D-AB7B-BD6DAF0631DE}"/>
              </a:ext>
            </a:extLst>
          </p:cNvPr>
          <p:cNvSpPr txBox="1"/>
          <p:nvPr/>
        </p:nvSpPr>
        <p:spPr>
          <a:xfrm>
            <a:off x="838200" y="707354"/>
            <a:ext cx="5130114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1463" algn="just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Джеффри Хинтон впервые изложил алгоритм обратного распространения ошибки для обучения нейронных сетей в 1986 в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статье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опубликованной в журнале Nature.</a:t>
            </a:r>
          </a:p>
          <a:p>
            <a:pPr indent="271463" algn="just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ней приводилось основное правило цепи, в котором говорится, что если у вас есть 3 функции f, g и h, где f является функцией g, а g является функцией h, то производная f по h равна произведению производной f по g и производная от g по h. </a:t>
            </a:r>
          </a:p>
          <a:p>
            <a:pPr indent="271463" algn="just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 можно записать так: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EE05A2A-17DE-4FF2-806A-7AF1E01C9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858" y="5310187"/>
            <a:ext cx="219075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70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03" y="0"/>
            <a:ext cx="10515600" cy="572925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(скрипт «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Perceptron»)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FD550A-A8B3-499C-9EE4-CA5FEA6FD15C}"/>
              </a:ext>
            </a:extLst>
          </p:cNvPr>
          <p:cNvSpPr txBox="1"/>
          <p:nvPr/>
        </p:nvSpPr>
        <p:spPr>
          <a:xfrm>
            <a:off x="895865" y="726110"/>
            <a:ext cx="5419538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Синапс 0 до обучения </a:t>
            </a:r>
          </a:p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[[-1.16595599]</a:t>
            </a:r>
          </a:p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[-0.55935101]</a:t>
            </a:r>
          </a:p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[-1.99977125]]</a:t>
            </a:r>
          </a:p>
          <a:p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Выходные данные после тренировки: </a:t>
            </a:r>
          </a:p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[[0.03199414]</a:t>
            </a:r>
          </a:p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[0.02586458]</a:t>
            </a:r>
          </a:p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[0.97899765]</a:t>
            </a:r>
          </a:p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[0.97398961]]</a:t>
            </a:r>
          </a:p>
          <a:p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C4427B-1FC4-46FA-AA70-713B6680850D}"/>
              </a:ext>
            </a:extLst>
          </p:cNvPr>
          <p:cNvSpPr txBox="1"/>
          <p:nvPr/>
        </p:nvSpPr>
        <p:spPr>
          <a:xfrm>
            <a:off x="5867861" y="868000"/>
            <a:ext cx="509606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При заданных значениях: </a:t>
            </a:r>
          </a:p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[[0]</a:t>
            </a:r>
          </a:p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[0]</a:t>
            </a:r>
          </a:p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[1]</a:t>
            </a:r>
          </a:p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[1]]</a:t>
            </a:r>
          </a:p>
          <a:p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Синапс 0 после обучения </a:t>
            </a:r>
          </a:p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[[ 7.25267094]</a:t>
            </a:r>
          </a:p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[-0.218983  ]</a:t>
            </a:r>
          </a:p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[-3.41023717]]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7EF41BF-9716-4E37-A067-D2227E063F89}"/>
              </a:ext>
            </a:extLst>
          </p:cNvPr>
          <p:cNvSpPr txBox="1">
            <a:spLocks/>
          </p:cNvSpPr>
          <p:nvPr/>
        </p:nvSpPr>
        <p:spPr>
          <a:xfrm>
            <a:off x="780535" y="4819538"/>
            <a:ext cx="10515600" cy="13123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Важно! Посмотреть видео про ранее пройденный материал для его закрепления</a:t>
            </a:r>
          </a:p>
          <a:p>
            <a:pPr algn="just"/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https://www.youtube.com/watch?v=V-OBpiYLQOI&amp;ab_channel=%D0%9F%D1%80%D0%BE%D0%B3%D1%80%D0%B0%D0%BC%D0%BC%D0%BD%D1%8B%D0%B9%D0%9A%D0%BE%D1%82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4964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Нейронная сеть. Принцип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5"/>
            <a:ext cx="10515600" cy="5689085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Нейронная сеть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(также искусственная нейронная сеть,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ANN,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ИНС) —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математическая модель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 также её программное или аппаратное воплощение,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построенная по принципу организации и функционирования биологических нейронных сетей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сетей нервных клеток живого организма.</a:t>
            </a:r>
          </a:p>
          <a:p>
            <a:pPr marL="0" indent="361950" algn="just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ИНС представляет собой систему соединённых и взаимодействующих между собой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простых процессоров (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искусственных нейронов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</a:p>
          <a:p>
            <a:pPr marL="0" indent="36195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Дополнительный материал для чтения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https://practicum.yandex.ru/blog/chto-takoe-neyronnye-seti/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https://en.wikipedia.org/wiki/Artificial_neural_network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Самое главное о нейронных сетях. Лекция в Яндексе 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https://habr.com/ru/companies/yandex/articles/307260/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008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Нейронная сеть. Схема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108" y="571822"/>
            <a:ext cx="10515600" cy="2598909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Нейронные сети не программируются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привычном смысле этого слова,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они обучаются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Возможность обучения — одно из главных преимуществ нейронных сетей перед традиционными алгоритмами. Технически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заключается в нахождении коэффициентов связей между нейронами (весов)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2C552D8C-04F7-4239-9B36-8E2D6DFEC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08" y="1792459"/>
            <a:ext cx="5681659" cy="378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EE019E-62C0-4F1F-B725-95200DE4306E}"/>
              </a:ext>
            </a:extLst>
          </p:cNvPr>
          <p:cNvSpPr txBox="1"/>
          <p:nvPr/>
        </p:nvSpPr>
        <p:spPr>
          <a:xfrm>
            <a:off x="782594" y="5419576"/>
            <a:ext cx="531340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Схема простой нейросети. Зелёным цветом обозначены входные нейроны, голубым — скрытые нейроны, жёлтым — выходной нейрон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734CF2-C8DB-4756-8433-58BD1CE407F1}"/>
              </a:ext>
            </a:extLst>
          </p:cNvPr>
          <p:cNvSpPr txBox="1"/>
          <p:nvPr/>
        </p:nvSpPr>
        <p:spPr>
          <a:xfrm>
            <a:off x="6631069" y="2871662"/>
            <a:ext cx="439733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Итак, нейронная сеть это 3 слоя: входной, промежуточный (скрытый) и выходной. Простейший вариант нейросети – перцептрон, который ранее был изучен.</a:t>
            </a:r>
          </a:p>
        </p:txBody>
      </p:sp>
    </p:spTree>
    <p:extLst>
      <p:ext uri="{BB962C8B-B14F-4D97-AF65-F5344CB8AC3E}">
        <p14:creationId xmlns:p14="http://schemas.microsoft.com/office/powerpoint/2010/main" val="2210078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Нейросеть глубокого обучения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(DNN)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6"/>
            <a:ext cx="10515600" cy="1989438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deep neural network (DNN) -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искусственная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нейронная сеть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(ANN)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несколькими скрытыми слоями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между входным и выходным слоями.</a:t>
            </a:r>
          </a:p>
          <a:p>
            <a:pPr marL="0" indent="361950" algn="just"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DNN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находит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корректный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математических преобразований,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чтобы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превратить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входные данные в выходные, независимо от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линейной или нелинейной корреляции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AI vs. Machine Learning vs. Deep Learning vs. Neural Networks: What's the  Difference? | IBM">
            <a:extLst>
              <a:ext uri="{FF2B5EF4-FFF2-40B4-BE49-F238E27FC236}">
                <a16:creationId xmlns:a16="http://schemas.microsoft.com/office/drawing/2014/main" id="{24B16EE1-A45A-4405-9282-C31E6C38A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27" y="2057950"/>
            <a:ext cx="6697717" cy="475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395F65E-60C8-4250-8995-640F52DB5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156" y="2265808"/>
            <a:ext cx="4176913" cy="417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562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Нейросеть глубокого обучения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(DNN)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6"/>
            <a:ext cx="5039498" cy="5436972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DNN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является базовой концепцией для построения других специальных нейронных сетей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(свёрточных, рекуррентных, больших языковых моделей и прочего). 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Благодаря наличию дополнительных скрытых слоёв реализуется нелинейность поиска решения или классификации.</a:t>
            </a: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D93EEE-FD3C-43DF-8C03-3DBBB2478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303" y="524996"/>
            <a:ext cx="5276918" cy="589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68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12D153-CBC5-4589-9098-B910C8E9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214" y="136525"/>
            <a:ext cx="10909873" cy="812982"/>
          </a:xfrm>
        </p:spPr>
        <p:txBody>
          <a:bodyPr>
            <a:no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Искусственный интеллект, машинное обучение, нейронные сети, глубокое обучение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компьютерное зрение. Разница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40B70FA-B513-4AD5-9E86-69BF9AA83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AI vs. ML vs. DL: What's the Difference">
            <a:extLst>
              <a:ext uri="{FF2B5EF4-FFF2-40B4-BE49-F238E27FC236}">
                <a16:creationId xmlns:a16="http://schemas.microsoft.com/office/drawing/2014/main" id="{92DD13F5-E101-4CB5-8F9D-2A709F41A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36" y="1148139"/>
            <a:ext cx="5648163" cy="557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89D94B-1743-4830-9DA9-B0697011E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288" y="1381373"/>
            <a:ext cx="5424380" cy="477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042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Датасет. Виды и способы работы с ним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5"/>
            <a:ext cx="10515600" cy="1581665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 (англ.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—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 обработанный и структурированный массив данных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 нём у каждого объекта есть конкретные свойства: признаки, связи между объектами или определённое место в выборке данных. Его используют, чтобы строить на основе данных гипотезы, делать выводы или обучать нейросети. </a:t>
            </a: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F5E854-469F-4569-AB37-E3A92F536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035" y="2248930"/>
            <a:ext cx="6134414" cy="433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72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Способы сбора датасета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11114"/>
            <a:ext cx="5500816" cy="5516691"/>
          </a:xfrm>
        </p:spPr>
        <p:txBody>
          <a:bodyPr>
            <a:normAutofit/>
          </a:bodyPr>
          <a:lstStyle/>
          <a:p>
            <a:pPr marL="0" indent="271463" algn="just">
              <a:buNone/>
            </a:pPr>
            <a:r>
              <a:rPr lang="ru-RU" sz="2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● Вручную. 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Люди лично, без всякой автоматизации </a:t>
            </a:r>
            <a:r>
              <a:rPr lang="ru-RU" sz="2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отсматривают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объекты и описывают их признаки. Так создают обучающие </a:t>
            </a:r>
            <a:r>
              <a:rPr lang="ru-RU" sz="2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датасеты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из данных, которые изначально не структурированы. Например, именно так создают </a:t>
            </a:r>
            <a:r>
              <a:rPr lang="ru-RU" sz="2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датасеты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для распознавания изображений — люди смотрят фото и пишут, что конкретно на них изображено.</a:t>
            </a:r>
          </a:p>
          <a:p>
            <a:pPr marL="0" indent="271463" algn="just">
              <a:buNone/>
            </a:pPr>
            <a:r>
              <a:rPr lang="ru-RU" sz="2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● Автоматически. 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 сбора информации сразу заполняют заранее подготовленную таблицу структурированными данными. Например, так можно собрать датасет о демографии клиентов магазина на основе анкеты, которую они заполняют на сайте.</a:t>
            </a: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94B7ED-1172-4054-B9A8-B4BD4CF54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759" y="711114"/>
            <a:ext cx="4962259" cy="524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48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Виды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датасетов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машинного обучения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703" y="767020"/>
            <a:ext cx="10515600" cy="5323960"/>
          </a:xfrm>
        </p:spPr>
        <p:txBody>
          <a:bodyPr>
            <a:normAutofit/>
          </a:bodyPr>
          <a:lstStyle/>
          <a:p>
            <a:pPr marL="0" indent="271463" algn="just">
              <a:buNone/>
            </a:pPr>
            <a:r>
              <a:rPr lang="ru-RU" sz="22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Текстовые данные. </a:t>
            </a:r>
            <a:r>
              <a:rPr lang="ru-RU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Применяется для чат-ботов, анализа настроений и пр..</a:t>
            </a:r>
          </a:p>
          <a:p>
            <a:pPr marL="0" indent="271463" algn="just">
              <a:buNone/>
            </a:pPr>
            <a:r>
              <a:rPr lang="ru-RU" sz="22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Наборы аудиоданных. </a:t>
            </a:r>
            <a:r>
              <a:rPr lang="ru-RU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Используются для биоакустики, звукового моделирования, распознавании речи или поиске музыки. </a:t>
            </a:r>
          </a:p>
          <a:p>
            <a:pPr marL="0" indent="271463" algn="just">
              <a:buNone/>
            </a:pPr>
            <a:r>
              <a:rPr lang="ru-RU" sz="22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Наборы видеоданных. </a:t>
            </a:r>
            <a:r>
              <a:rPr lang="ru-RU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Используются для создания передового программного обеспечения для производства цифрового видео, такого как отслеживание движения, распознавание лиц и 3D-рендеринг. </a:t>
            </a:r>
          </a:p>
          <a:p>
            <a:pPr marL="0" indent="271463" algn="just">
              <a:buNone/>
            </a:pPr>
            <a:r>
              <a:rPr lang="ru-RU" sz="22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Наборы данных изображений.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Применяются </a:t>
            </a:r>
            <a:r>
              <a:rPr lang="ru-RU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для сжатия и распознавания изображений, синтеза речи, обработки естественного языка и многого другого.</a:t>
            </a:r>
          </a:p>
          <a:p>
            <a:pPr marL="0" indent="271463" algn="just">
              <a:buNone/>
            </a:pPr>
            <a:r>
              <a:rPr lang="ru-RU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Числовые данные.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Применяются для обработки информации, построении моделей нелинейных систем и целей предсказания.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391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Разделение данных при обучении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989" y="590031"/>
            <a:ext cx="10515600" cy="3045677"/>
          </a:xfrm>
        </p:spPr>
        <p:txBody>
          <a:bodyPr>
            <a:normAutofit lnSpcReduction="10000"/>
          </a:bodyPr>
          <a:lstStyle/>
          <a:p>
            <a:pPr marL="0" indent="271463" algn="just">
              <a:buNone/>
            </a:pPr>
            <a:r>
              <a:rPr lang="ru-RU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Обычно датасет не используется полностью для обучения модели нейросети.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</a:t>
            </a:r>
            <a:r>
              <a:rPr lang="ru-RU" sz="2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абор данных разбивается на несколько частей</a:t>
            </a:r>
            <a:r>
              <a:rPr lang="ru-RU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что нужно для проверки того, насколько хорошо прошло обучение модели. Эти выборки называются тренировочная (</a:t>
            </a:r>
            <a:r>
              <a:rPr lang="en-US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Training Set</a:t>
            </a:r>
            <a:r>
              <a:rPr lang="ru-RU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и тестовой выборкой (</a:t>
            </a:r>
            <a:r>
              <a:rPr lang="en-US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Testing Set</a:t>
            </a:r>
            <a:r>
              <a:rPr lang="ru-RU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  <a:r>
              <a:rPr lang="en-US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Training Set</a:t>
            </a:r>
            <a:r>
              <a:rPr lang="ru-RU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также разбивается ещё 2 группы для целей</a:t>
            </a:r>
            <a:r>
              <a:rPr lang="en-US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обучения и целей проверки (</a:t>
            </a:r>
            <a:r>
              <a:rPr lang="en-US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Validation Set</a:t>
            </a:r>
            <a:r>
              <a:rPr lang="ru-RU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0" indent="271463" algn="just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Тестовая выборка не используется для обучения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нужна для проверки конечной одели на точность работы. </a:t>
            </a:r>
          </a:p>
          <a:p>
            <a:pPr marL="0" indent="271463" algn="just">
              <a:buNone/>
            </a:pPr>
            <a:r>
              <a:rPr lang="en-US" sz="2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Validation Set</a:t>
            </a:r>
            <a:r>
              <a:rPr lang="ru-RU" sz="2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используется для коррекции весов </a:t>
            </a:r>
            <a:r>
              <a:rPr lang="ru-RU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модели в алгоритме обратного распространения ошибки, т.к. содержит правильное значение или метку, к которой нужно стремиться модели.</a:t>
            </a:r>
            <a:endParaRPr lang="ru-RU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CF1CCD-7BA0-465D-9A9B-3DFF527FF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588" y="3769714"/>
            <a:ext cx="5622402" cy="295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89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Датасет. Виды и способы работы с ним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6"/>
            <a:ext cx="10515600" cy="4572000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Сайт с огромным количеством открытых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датасетов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https://www.kaggle.com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Поиск от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https://datasetsearch.research.google.com/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Дополнительный материал для чтения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https://practicum.yandex.ru/blog/dataset-dlya-mashinnogo-obucheniya-i-analiza/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https://labelyourdata.com/articles/what-is-dataset-in-machine-learning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https://www.clickworker.com/customer-blog/machine-learning-datasets/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200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Простой способ создать датасет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6"/>
            <a:ext cx="10515600" cy="5585253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случае, если имеется набор данных, приставленных в виде чисел и зависимостей, то можно создать из этого датасет в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csv-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формате при помощи обычного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excel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подробнее о </a:t>
            </a:r>
            <a:r>
              <a:rPr lang="ru-RU" sz="2200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процессе создания можно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прочитать здесь: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https://office-guru.ru/excel/kak-preobrazovat-excel-v-csv-i-eksportirovat-faily-excel-v-format-csv-utf-8-456.html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Т.к. скорее всего вы будете пользоваться русскоязычной версией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excel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обязательно замените десятичный разделитель на точку (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Ctrl + H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создайте кавычки для имён переменных.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excel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-файла,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csv-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файла полученного в соответствии с инструкцией выше и код нейросети в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Google.Colab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расположены в папке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DL_Practise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761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117" y="104992"/>
            <a:ext cx="10453851" cy="1050651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Оптимальная платформа для работы и библиотеки машинного обучения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075" y="1135116"/>
            <a:ext cx="11238187" cy="5454870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 было сказано ранее наиболее оптимальный способ для реализации сложных алгоритмов машинного обучения, нейронных сетей и компьютерного зрения – использование фреймворков и специализированных библиотек.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Ссылка на платформу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Google.Colab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https://colab.research.google.com/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Полезная информация по работе с платформой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https://machinelearningmastery.com/google-colab-for-machine-learning-projects/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541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368" y="104992"/>
            <a:ext cx="10515600" cy="635987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Внешний вид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EB71E91-2F0D-4EB5-B922-E4000CEAF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194" y="988189"/>
            <a:ext cx="6419869" cy="4719241"/>
          </a:xfrm>
          <a:prstGeom prst="rect">
            <a:avLst/>
          </a:prstGeom>
        </p:spPr>
      </p:pic>
      <p:sp>
        <p:nvSpPr>
          <p:cNvPr id="11" name="Объект 2">
            <a:extLst>
              <a:ext uri="{FF2B5EF4-FFF2-40B4-BE49-F238E27FC236}">
                <a16:creationId xmlns:a16="http://schemas.microsoft.com/office/drawing/2014/main" id="{777426CA-6BB9-40C8-B525-18E2E078B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937" y="1403130"/>
            <a:ext cx="4947746" cy="4304299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быстрого старта разработчики приготовили приветственный скрипт –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Collaboratory Features (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обзор функционала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Платформа уже содержит в себе множество «встроенных» библиотек, большие вычислительные мощности и возможность интеграции с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Google.Disk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0931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368" y="104992"/>
            <a:ext cx="10515600" cy="635987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Внешний вид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2E317FA-AD8F-40B8-8FE2-CE2F0E34D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585"/>
            <a:ext cx="12192000" cy="555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27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011" y="82684"/>
            <a:ext cx="10515600" cy="635987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Разбор кода из папки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DL_Practise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777426CA-6BB9-40C8-B525-18E2E078B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953" y="756418"/>
            <a:ext cx="7254860" cy="635987"/>
          </a:xfrm>
        </p:spPr>
        <p:txBody>
          <a:bodyPr>
            <a:normAutofit fontScale="92500" lnSpcReduction="10000"/>
          </a:bodyPr>
          <a:lstStyle/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Задание архитектуры модели происходит при помощи следующего кода: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193E72-D4A3-4AFC-B2B6-CCC5B8BB15BE}"/>
              </a:ext>
            </a:extLst>
          </p:cNvPr>
          <p:cNvSpPr txBox="1"/>
          <p:nvPr/>
        </p:nvSpPr>
        <p:spPr>
          <a:xfrm>
            <a:off x="838200" y="1643980"/>
            <a:ext cx="701473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 =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tf.keras.models.Sequential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tf.keras.layers.Flatten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number_of_param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tf.keras.layers.Dense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512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'linear'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tf.keras.layers.Dense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1024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'linear'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tf.keras.layers.Dropout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0.8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tf.keras.layers.Dense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)])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9EE6CD-A116-480A-BAAF-783D6482FFBE}"/>
              </a:ext>
            </a:extLst>
          </p:cNvPr>
          <p:cNvSpPr txBox="1"/>
          <p:nvPr/>
        </p:nvSpPr>
        <p:spPr>
          <a:xfrm>
            <a:off x="774633" y="4055597"/>
            <a:ext cx="737904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создание объекта нейросети, далее обращение к ней будет производиться по этому имени.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54BAEE-F435-44E3-9E81-C80BF7F7C500}"/>
              </a:ext>
            </a:extLst>
          </p:cNvPr>
          <p:cNvSpPr txBox="1"/>
          <p:nvPr/>
        </p:nvSpPr>
        <p:spPr>
          <a:xfrm>
            <a:off x="838200" y="4928331"/>
            <a:ext cx="737904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200" b="1" dirty="0" err="1"/>
              <a:t>tf</a:t>
            </a:r>
            <a:r>
              <a:rPr lang="ru-RU" dirty="0"/>
              <a:t> –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(был объявлен ранее)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фреймфорк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от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работы с нейронными сетями и машинным обучением.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878B4BC-A3CB-477B-AB38-A8D1302E9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414" y="695769"/>
            <a:ext cx="3342169" cy="55850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A286AD-E22B-4EEA-8D84-D63C5B8C70F9}"/>
              </a:ext>
            </a:extLst>
          </p:cNvPr>
          <p:cNvSpPr txBox="1"/>
          <p:nvPr/>
        </p:nvSpPr>
        <p:spPr>
          <a:xfrm>
            <a:off x="774633" y="5846055"/>
            <a:ext cx="737904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200" b="1" dirty="0" err="1"/>
              <a:t>keras</a:t>
            </a:r>
            <a:r>
              <a:rPr lang="ru-RU" dirty="0"/>
              <a:t> –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библиотека для работы </a:t>
            </a:r>
            <a:r>
              <a:rPr lang="ru-RU" dirty="0"/>
              <a:t>с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472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196" y="136525"/>
            <a:ext cx="10515600" cy="604456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Искусственный нейрон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075" y="818384"/>
            <a:ext cx="10641725" cy="2224362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Искусственный нейрон — узел искусственной нейронной сети, являющийся упрощённой моделью естественного нейрона. 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Математически искусственный нейрон обычно представляют как некоторую нелинейную функцию от единственного аргумента — линейной комбинации всех входных сигналов. Данную функцию называют функцией активации. Полученный результат посылается на единственный выход.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6266FF-5F0C-470A-8E18-6C4343FF2395}"/>
              </a:ext>
            </a:extLst>
          </p:cNvPr>
          <p:cNvSpPr txBox="1"/>
          <p:nvPr/>
        </p:nvSpPr>
        <p:spPr>
          <a:xfrm>
            <a:off x="6450726" y="3267465"/>
            <a:ext cx="490307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Схема искусственного нейрона </a:t>
            </a:r>
          </a:p>
          <a:p>
            <a:pPr algn="ct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1 - Нейроны, выходные сигналы которых поступают на вход данному </a:t>
            </a:r>
          </a:p>
          <a:p>
            <a:pPr algn="ct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2 - Сумматор входных сигналов </a:t>
            </a:r>
          </a:p>
          <a:p>
            <a:pPr algn="ct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3 - Вычислитель передаточной функции </a:t>
            </a:r>
          </a:p>
          <a:p>
            <a:pPr algn="ct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4 - Нейроны, на входы которых подаётся выходной сигнал данного </a:t>
            </a:r>
          </a:p>
          <a:p>
            <a:pPr algn="ct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 - веса входных сигналов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4668047-2454-40D6-ADEC-511B55595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132" y="2831424"/>
            <a:ext cx="5298529" cy="390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4284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368" y="104992"/>
            <a:ext cx="10515600" cy="635987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Разбор кода из папки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DL_Practise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777426CA-6BB9-40C8-B525-18E2E078B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736" y="908859"/>
            <a:ext cx="10515600" cy="5447491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Sequential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последовательная модель (слой за слоем) архитектуры нейросети, существует также ещё функциональная (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про их разницу моно прочитать здесь: 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https://medium.com/analytics-vidhya/keras-model-sequential-api-vs-functional-api-fc1439a6fb10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кода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https://studymachinelearning.com/keras-modeling-sequential-vs-functional-api/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Далее идут слои, подробнее о них можно почитать на сайте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https://keras.io/api/layers/#:~:text=Layers%20are%20the%20basic%20building,variables%20(the%20layer's%20weights)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Или сайте фреймворка 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https://www.tensorflow.org/api_docs/python/tf/keras/layers/Layer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 общее назначение всех основных типов слоёв можно прочитать здесь: 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https://techvidvan.com/tutorials/keras-layers/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2966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368" y="104992"/>
            <a:ext cx="10515600" cy="635987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Разбор кода из папки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DL_Practise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777426CA-6BB9-40C8-B525-18E2E078B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736" y="908859"/>
            <a:ext cx="10614064" cy="5294233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en-US" sz="2200" b="1" kern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+mn-ea"/>
                <a:cs typeface="+mn-cs"/>
              </a:rPr>
              <a:t>tf.keras.layers.Flatten</a:t>
            </a:r>
            <a:r>
              <a:rPr lang="en-US" sz="2200" b="1" kern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lang="ru-RU" sz="2200" b="0" kern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+mn-ea"/>
                <a:cs typeface="+mn-cs"/>
              </a:rPr>
              <a:t>– «</a:t>
            </a:r>
            <a:r>
              <a:rPr lang="en-US" sz="22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Flatten</a:t>
            </a:r>
            <a:r>
              <a:rPr lang="ru-RU" sz="22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» это вход, здесь определяется размер входных данных (количество переменных, </a:t>
            </a:r>
            <a:r>
              <a:rPr lang="en-US" sz="22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input_shape</a:t>
            </a:r>
            <a:r>
              <a:rPr lang="ru-RU" sz="22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22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number_of_param</a:t>
            </a:r>
            <a:r>
              <a:rPr lang="ru-RU" sz="22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количество входов (Х), втрое значение – количество </a:t>
            </a:r>
            <a:r>
              <a:rPr lang="en-US" sz="22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ru-RU" sz="22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361950" algn="just">
              <a:buNone/>
            </a:pPr>
            <a:r>
              <a:rPr lang="en-US" sz="2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Dense</a:t>
            </a:r>
            <a:r>
              <a:rPr lang="ru-RU" sz="2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ru-RU" sz="22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 обычный </a:t>
            </a:r>
            <a:r>
              <a:rPr lang="ru-RU" sz="2200" b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полносвязанный</a:t>
            </a:r>
            <a:r>
              <a:rPr lang="ru-RU" sz="22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слой нейронной сети, подробнее: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https://www.tensorflow.org/api_docs/python/tf/keras/layers/Dense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Слой </a:t>
            </a:r>
            <a:r>
              <a:rPr lang="ru-RU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Dropout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случайным образом устанавливает входные единицы на 0 с частотой скорости на каждом шаге во время обучения, что помогает предотвратить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перебучение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Входные данные, не установленные на 0, масштабируются на 1/(1 - скорость), так что сумма по всем входным данным остается неизменной, подробнее: 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https://www.tensorflow.org/api_docs/python/tf/keras/layers/Dropout#:~:text=The%20Dropout%20layer%20randomly%20sets,over%20all%20inputs%20is%20unchanged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16051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368" y="104992"/>
            <a:ext cx="10515600" cy="635987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Разбор кода из папки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DL_Practise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777426CA-6BB9-40C8-B525-18E2E078B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736" y="908859"/>
            <a:ext cx="10146567" cy="635987"/>
          </a:xfrm>
        </p:spPr>
        <p:txBody>
          <a:bodyPr>
            <a:normAutofit fontScale="92500" lnSpcReduction="10000"/>
          </a:bodyPr>
          <a:lstStyle/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и компиляция (сборка) созданной модели происходит при помощи следующего кода: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BB13F0-54E3-4A6F-B471-3508A3DB3C63}"/>
              </a:ext>
            </a:extLst>
          </p:cNvPr>
          <p:cNvSpPr txBox="1"/>
          <p:nvPr/>
        </p:nvSpPr>
        <p:spPr>
          <a:xfrm>
            <a:off x="1046984" y="1734606"/>
            <a:ext cx="1014656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</a:t>
            </a:r>
            <a:r>
              <a:rPr lang="en-US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compile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(loss=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mean_squared_error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optimizer=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sgd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metrics=[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'accuracy'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model.fit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trainX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trainY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epochs=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batch_size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verbose=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shuffle = </a:t>
            </a: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model.summary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9BB7CD38-2EE8-4B99-AB15-53CD1BCE5430}"/>
              </a:ext>
            </a:extLst>
          </p:cNvPr>
          <p:cNvSpPr txBox="1">
            <a:spLocks/>
          </p:cNvSpPr>
          <p:nvPr/>
        </p:nvSpPr>
        <p:spPr>
          <a:xfrm>
            <a:off x="640882" y="3429000"/>
            <a:ext cx="10146567" cy="17533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361950" algn="just">
              <a:buFont typeface="Arial" panose="020B0604020202020204" pitchFamily="34" charset="0"/>
              <a:buNone/>
            </a:pPr>
            <a:r>
              <a:rPr lang="ru-RU" sz="22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</a:t>
            </a:r>
            <a:r>
              <a:rPr lang="ru-RU" sz="2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</a:t>
            </a:r>
            <a:r>
              <a:rPr lang="en-US" sz="22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compile</a:t>
            </a:r>
            <a:r>
              <a:rPr lang="ru-RU" sz="2200" b="0" dirty="0">
                <a:solidFill>
                  <a:srgbClr val="795E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0" dirty="0">
                <a:solidFill>
                  <a:srgbClr val="795E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ru-RU" sz="2200" b="0" dirty="0">
                <a:solidFill>
                  <a:srgbClr val="795E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model.fit</a:t>
            </a:r>
            <a:r>
              <a:rPr lang="en-US" sz="2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2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можно прочитать </a:t>
            </a:r>
            <a:r>
              <a:rPr lang="ru-RU" sz="2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подробнее на сайте </a:t>
            </a:r>
            <a:r>
              <a:rPr lang="en-US" sz="2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API </a:t>
            </a:r>
            <a:r>
              <a:rPr lang="en-US" sz="22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endParaRPr lang="ru-RU" sz="22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Font typeface="Arial" panose="020B0604020202020204" pitchFamily="34" charset="0"/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https://keras.io/api/models/model_training_apis/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Font typeface="Arial" panose="020B0604020202020204" pitchFamily="34" charset="0"/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либо в более простом изложении</a:t>
            </a:r>
          </a:p>
          <a:p>
            <a:pPr marL="0" indent="361950" algn="just">
              <a:buFont typeface="Arial" panose="020B0604020202020204" pitchFamily="34" charset="0"/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https://www.tutorialspoint.com/keras/keras_model_compilation.htm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0D380B-00F0-41E1-BB40-5F3BFD54093A}"/>
              </a:ext>
            </a:extLst>
          </p:cNvPr>
          <p:cNvSpPr txBox="1"/>
          <p:nvPr/>
        </p:nvSpPr>
        <p:spPr>
          <a:xfrm>
            <a:off x="981081" y="5024730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trainX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trainY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данные Х и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обучения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5B8894-B401-42F5-AD0F-B5191BB7DDB8}"/>
              </a:ext>
            </a:extLst>
          </p:cNvPr>
          <p:cNvSpPr txBox="1"/>
          <p:nvPr/>
        </p:nvSpPr>
        <p:spPr>
          <a:xfrm>
            <a:off x="948130" y="5497820"/>
            <a:ext cx="983931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Epochs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количество эпох обучения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batch_size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размер пакета обучения,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verbose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отображение процесса обучения (0 – без аналитики, 1 – среднее количество данных, 2 – полный отчёт)</a:t>
            </a:r>
          </a:p>
        </p:txBody>
      </p:sp>
    </p:spTree>
    <p:extLst>
      <p:ext uri="{BB962C8B-B14F-4D97-AF65-F5344CB8AC3E}">
        <p14:creationId xmlns:p14="http://schemas.microsoft.com/office/powerpoint/2010/main" val="1032481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10515600" cy="635987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работы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6474D9-6B3C-4AD2-B423-B5A419336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4" y="928645"/>
            <a:ext cx="10582275" cy="470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058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Свёрточная нейронная сеть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5"/>
            <a:ext cx="10515600" cy="5938487"/>
          </a:xfrm>
        </p:spPr>
        <p:txBody>
          <a:bodyPr>
            <a:normAutofit lnSpcReduction="10000"/>
          </a:bodyPr>
          <a:lstStyle/>
          <a:p>
            <a:pPr marL="0" indent="361950" algn="just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Свёрточная нейронная сеть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CNN) — специальная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искусственных нейронных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сетей, предложенная Яном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Лекуном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1988 году и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нацеленная на эффективное распознавание образов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входит в состав технологий глубокого обучения (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</a:p>
          <a:p>
            <a:pPr marL="0" indent="361950" algn="just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Идея свёрточных нейронных сетей заключается в чередовании свёрточных слоёв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(англ.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и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субдискретизирующих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слоёв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(англ.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subsampling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или англ.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pooling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слоёв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подвыборки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Подробнее о работе сетей можно прочитать тут: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Wikipedia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https://habr.com/ru/articles/309508/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https://machinelearningmastery.com/understanding-the-design-of-a-convolutional-neural-network/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https://cs231n.github.io/convolutional-networks/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Дополнительный материал для просмотра: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https://www.youtube.com/watch?v=CEUNTRdLhKk&amp;ab_channel=selfedu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34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5447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6"/>
            <a:ext cx="10515600" cy="5523469"/>
          </a:xfrm>
        </p:spPr>
        <p:txBody>
          <a:bodyPr>
            <a:normAutofit/>
          </a:bodyPr>
          <a:lstStyle/>
          <a:p>
            <a:pPr marL="0" indent="358775" algn="just">
              <a:buNone/>
            </a:pP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свёрточной нейронной сети (CNN) состоит из следующих основных компонентов:</a:t>
            </a:r>
          </a:p>
          <a:p>
            <a:pPr marL="0" indent="358775" algn="just">
              <a:buNone/>
            </a:pP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ru-RU" sz="2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Входной слой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Принимает входные данные, такие как изображения, и передает их в сеть для обработки.</a:t>
            </a:r>
          </a:p>
          <a:p>
            <a:pPr marL="0" indent="358775" algn="just">
              <a:buNone/>
            </a:pP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ru-RU" sz="2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Слой свёртки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Применяет фильтры свёртки к входным данным для извлечения различных особенностей изображения. </a:t>
            </a:r>
          </a:p>
          <a:p>
            <a:pPr marL="0" indent="358775" algn="just">
              <a:buNone/>
            </a:pP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ru-RU" sz="2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Слой активации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Применяют функцию активации, чтобы внести нелинейность в модель и повысить её способность к моделированию сложных зависимостей. </a:t>
            </a:r>
          </a:p>
          <a:p>
            <a:pPr marL="0" indent="358775" algn="just">
              <a:buNone/>
            </a:pP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ru-RU" sz="2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Слой </a:t>
            </a:r>
            <a:r>
              <a:rPr lang="ru-RU" sz="22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пулинга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Уменьшает размерность выходных данных, сжимая информацию о выделенных особенностях. Обычно используется Max </a:t>
            </a:r>
            <a:r>
              <a:rPr lang="ru-RU" sz="2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Pooling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или </a:t>
            </a:r>
            <a:r>
              <a:rPr lang="ru-RU" sz="2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Pooling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358775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2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Полносвязные</a:t>
            </a:r>
            <a:r>
              <a:rPr lang="ru-RU" sz="2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слои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Принимают выходные данные из предыдущих слоев и выполняют классификацию или другие задачи машинного обучения. </a:t>
            </a:r>
          </a:p>
          <a:p>
            <a:pPr marL="0" indent="358775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Выходной слой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Генерирует окончательные результаты модели, которые могут быть интерпретированы в соответствии с конкретной задачей. </a:t>
            </a: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8812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6"/>
            <a:ext cx="10515600" cy="1692875"/>
          </a:xfrm>
        </p:spPr>
        <p:txBody>
          <a:bodyPr>
            <a:normAutofit/>
          </a:bodyPr>
          <a:lstStyle/>
          <a:p>
            <a:pPr marL="0" indent="358775" algn="just">
              <a:buNone/>
            </a:pP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CNN может быть глубокой, состоять из нескольких слоев свёртки и </a:t>
            </a:r>
            <a:r>
              <a:rPr lang="ru-RU" sz="2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пулинга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а также </a:t>
            </a:r>
            <a:r>
              <a:rPr lang="ru-RU" sz="2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полносвязных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слоев. Более глубокие сети способны извлекать более абстрактные и сложные признаки из входных данных. 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19ED495D-EAC8-403C-AAB0-79D4DD067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303" y="1727379"/>
            <a:ext cx="8570364" cy="482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6373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Свёрточная нейронная сеть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5"/>
            <a:ext cx="5385815" cy="5689085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Название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архитектура сети получила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из-за наличия операции свёртки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суть которой в том, что каждый фрагмент изображения умножается на матрицу (ядро) свёртки поэлементно, а результат суммируется и записывается в аналогичную позицию выходного изображения. </a:t>
            </a:r>
          </a:p>
          <a:p>
            <a:pPr marL="0" indent="361950" algn="just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свёрточной нейронной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сети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обычно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интерпретируется как переход от конкретных особенностей изображения к более абстрактным деталям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и далее к ещё более абстрактным деталям вплоть до выделения понятий высокого уровня.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F04B61-8742-4861-8322-56DFC077B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367" y="562273"/>
            <a:ext cx="5165124" cy="45691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974E9E-963B-48C4-B68C-0344D12B915A}"/>
              </a:ext>
            </a:extLst>
          </p:cNvPr>
          <p:cNvSpPr txBox="1"/>
          <p:nvPr/>
        </p:nvSpPr>
        <p:spPr>
          <a:xfrm>
            <a:off x="6393591" y="5143721"/>
            <a:ext cx="53858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3D-анимация хода свёртки. Значения в ядре можно извлечь независимо друг от друга. Для периферийных областей входов применяются различные подходы заполнения.</a:t>
            </a:r>
          </a:p>
        </p:txBody>
      </p:sp>
    </p:spTree>
    <p:extLst>
      <p:ext uri="{BB962C8B-B14F-4D97-AF65-F5344CB8AC3E}">
        <p14:creationId xmlns:p14="http://schemas.microsoft.com/office/powerpoint/2010/main" val="36404002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Разбор примера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5"/>
            <a:ext cx="10515600" cy="5689085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Код и его пояснение для построения собственной свёрточной нейронной сети для классификации цветов от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можно найти по ссылке: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https://www.tensorflow.org/tutorials/images/classification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Русифицированная и адаптированная версия приведена в курсе, название «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FlowerClassification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Программа предназначена для классификации 5 видов цветов: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ромашки (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daisy)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одуванчики (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dandelion)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розы (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roses)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подсолнухи (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sunflowers)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тюльпаны (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tulips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помощи фреймворка для машинного обучения «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библиотеки для работы с ним «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свёрточной нейронной сети.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38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5380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CNN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5"/>
            <a:ext cx="10515600" cy="364524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 = Sequential([</a:t>
            </a:r>
          </a:p>
          <a:p>
            <a:pPr marL="0" indent="35877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layers.Rescaling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./</a:t>
            </a:r>
            <a:r>
              <a:rPr lang="en-US" sz="18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255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img_height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img_width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8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)),</a:t>
            </a:r>
          </a:p>
          <a:p>
            <a:pPr marL="0" indent="35877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layers.Conv2D(</a:t>
            </a:r>
            <a:r>
              <a:rPr lang="en-US" sz="18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16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8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padding=</a:t>
            </a:r>
            <a:r>
              <a:rPr lang="en-US" sz="1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'same'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</a:t>
            </a:r>
            <a:r>
              <a:rPr lang="en-US" sz="1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8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sz="1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pPr marL="0" indent="35877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layers.MaxPooling2D(),</a:t>
            </a:r>
          </a:p>
          <a:p>
            <a:pPr marL="0" indent="35877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layers.Conv2D(</a:t>
            </a:r>
            <a:r>
              <a:rPr lang="en-US" sz="18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32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8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padding=</a:t>
            </a:r>
            <a:r>
              <a:rPr lang="en-US" sz="1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'same'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</a:t>
            </a:r>
            <a:r>
              <a:rPr lang="en-US" sz="1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8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sz="1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pPr marL="0" indent="35877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layers.MaxPooling2D(),</a:t>
            </a:r>
          </a:p>
          <a:p>
            <a:pPr marL="0" indent="35877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layers.Conv2D(</a:t>
            </a:r>
            <a:r>
              <a:rPr lang="en-US" sz="18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64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8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padding=</a:t>
            </a:r>
            <a:r>
              <a:rPr lang="en-US" sz="1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'same'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</a:t>
            </a:r>
            <a:r>
              <a:rPr lang="en-US" sz="1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8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sz="1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pPr marL="0" indent="35877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layers.MaxPooling2D(),</a:t>
            </a:r>
          </a:p>
          <a:p>
            <a:pPr marL="0" indent="35877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layers.Flatten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(),</a:t>
            </a:r>
          </a:p>
          <a:p>
            <a:pPr marL="0" indent="35877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layers.Dense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128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</a:t>
            </a:r>
            <a:r>
              <a:rPr lang="en-US" sz="1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8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sz="1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pPr marL="0" indent="35877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layers.Dense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num_classes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39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CC86E3-E476-48DB-BFE3-1338D3975EDC}"/>
              </a:ext>
            </a:extLst>
          </p:cNvPr>
          <p:cNvSpPr txBox="1"/>
          <p:nvPr/>
        </p:nvSpPr>
        <p:spPr>
          <a:xfrm>
            <a:off x="838200" y="4180267"/>
            <a:ext cx="1023306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Rescaling </a:t>
            </a:r>
            <a:r>
              <a:rPr lang="en-US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слой масштабирования входного изображения в диапазон от 0 до 1. Значение пикселей каждого из каналов определяются от 0 до 255, что нежелательно использовать для обучения сети.</a:t>
            </a:r>
          </a:p>
          <a:p>
            <a:pPr algn="just"/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Conv2D</a:t>
            </a:r>
            <a:r>
              <a:rPr lang="ru-RU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– </a:t>
            </a:r>
            <a:r>
              <a:rPr lang="ru-RU" sz="1800" b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свёрточный</a:t>
            </a:r>
            <a:r>
              <a:rPr lang="ru-RU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слой для 2</a:t>
            </a:r>
            <a:r>
              <a:rPr lang="en-US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(изображения), таже существует 3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MaxPooling2D</a:t>
            </a:r>
            <a:r>
              <a:rPr lang="ru-RU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–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слой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пуллинга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Flatten</a:t>
            </a:r>
            <a:r>
              <a:rPr lang="ru-RU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– </a:t>
            </a:r>
            <a:r>
              <a:rPr lang="ru-RU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вход.</a:t>
            </a:r>
          </a:p>
          <a:p>
            <a:pPr algn="just"/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Dense</a:t>
            </a:r>
            <a:r>
              <a:rPr lang="ru-RU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– </a:t>
            </a:r>
            <a:r>
              <a:rPr lang="ru-RU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обычный </a:t>
            </a:r>
            <a:r>
              <a:rPr lang="ru-RU" sz="1800" b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полносвязный</a:t>
            </a:r>
            <a:r>
              <a:rPr lang="ru-RU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слой нейронной сети</a:t>
            </a:r>
          </a:p>
          <a:p>
            <a:pPr algn="just"/>
            <a:endParaRPr lang="ru-RU" sz="1800" b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Остальные пояснения приведены в коде.</a:t>
            </a:r>
          </a:p>
        </p:txBody>
      </p:sp>
    </p:spTree>
    <p:extLst>
      <p:ext uri="{BB962C8B-B14F-4D97-AF65-F5344CB8AC3E}">
        <p14:creationId xmlns:p14="http://schemas.microsoft.com/office/powerpoint/2010/main" val="3702663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368" y="104993"/>
            <a:ext cx="10515600" cy="604456"/>
          </a:xfrm>
        </p:spPr>
        <p:txBody>
          <a:bodyPr>
            <a:noAutofit/>
          </a:bodyPr>
          <a:lstStyle/>
          <a:p>
            <a:pPr marL="0" indent="361950" algn="ctr">
              <a:buNone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Математическая модель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искусственного нейрона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075" y="709449"/>
            <a:ext cx="10641726" cy="851337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Математически нейрон представляет собой взвешенный сумматор, единственный выход которого определяется через его входы и матрицу весов следующим образом:</a:t>
            </a: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5F6E3F-D6EE-4143-A203-265CA3E00A6A}"/>
                  </a:ext>
                </a:extLst>
              </p:cNvPr>
              <p:cNvSpPr txBox="1"/>
              <p:nvPr/>
            </p:nvSpPr>
            <p:spPr>
              <a:xfrm>
                <a:off x="3049314" y="1560786"/>
                <a:ext cx="6093372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u-RU" sz="2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</m:oMath>
                  </m:oMathPara>
                </a14:m>
                <a:endParaRPr lang="ru-RU" sz="2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5F6E3F-D6EE-4143-A203-265CA3E00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314" y="1560786"/>
                <a:ext cx="6093372" cy="430887"/>
              </a:xfrm>
              <a:prstGeom prst="rect">
                <a:avLst/>
              </a:prstGeom>
              <a:blipFill>
                <a:blip r:embed="rId2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E6CEE3-436B-4847-8650-939301B1C5CD}"/>
                  </a:ext>
                </a:extLst>
              </p:cNvPr>
              <p:cNvSpPr txBox="1"/>
              <p:nvPr/>
            </p:nvSpPr>
            <p:spPr>
              <a:xfrm>
                <a:off x="3049314" y="2043221"/>
                <a:ext cx="6093372" cy="1016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2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ru-RU" sz="22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2200" i="0">
                              <a:latin typeface="Cambria Math" panose="02040503050406030204" pitchFamily="18" charset="0"/>
                            </a:rPr>
                            <m:t> – 1</m:t>
                          </m:r>
                        </m:sub>
                        <m:sup>
                          <m:r>
                            <a:rPr lang="ru-RU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ru-RU" sz="2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ru-RU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200" i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nary>
                      <m:sSub>
                        <m:sSubPr>
                          <m:ctrlPr>
                            <a:rPr lang="ru-RU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ru-RU" sz="22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ru-RU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22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E6CEE3-436B-4847-8650-939301B1C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314" y="2043221"/>
                <a:ext cx="6093372" cy="10164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6FE6A-E0F4-4685-BCC4-9FB7172C2F94}"/>
                  </a:ext>
                </a:extLst>
              </p:cNvPr>
              <p:cNvSpPr txBox="1"/>
              <p:nvPr/>
            </p:nvSpPr>
            <p:spPr>
              <a:xfrm>
                <a:off x="792217" y="3149336"/>
                <a:ext cx="10481441" cy="17851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ru-RU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ru-RU" sz="22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— соответственно на веса входах нейрона и сигналы входов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функция </a:t>
                </a:r>
                <a:r>
                  <a:rPr lang="ru-RU" sz="2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называется индуцированным локальным полем;</a:t>
                </a:r>
              </a:p>
              <a:p>
                <a:pPr algn="just"/>
                <a:r>
                  <a:rPr lang="en-US" sz="2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f(u) 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— </a:t>
                </a:r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передаточная функция;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ru-RU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ru-RU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— </a:t>
                </a:r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дополнительный вход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соответствующий ему вес (используются для инициализации нейрона)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6FE6A-E0F4-4685-BCC4-9FB7172C2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17" y="3149336"/>
                <a:ext cx="10481441" cy="1785104"/>
              </a:xfrm>
              <a:prstGeom prst="rect">
                <a:avLst/>
              </a:prstGeom>
              <a:blipFill>
                <a:blip r:embed="rId4"/>
                <a:stretch>
                  <a:fillRect l="-756" t="-2397" r="-756" b="-61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DCE7905-6599-4607-B2A4-003392DF29A3}"/>
              </a:ext>
            </a:extLst>
          </p:cNvPr>
          <p:cNvSpPr txBox="1"/>
          <p:nvPr/>
        </p:nvSpPr>
        <p:spPr>
          <a:xfrm>
            <a:off x="712075" y="4951015"/>
            <a:ext cx="1043545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Возможные значения сигналов на входах нейрона считают заданными в интервале </a:t>
            </a:r>
          </a:p>
          <a:p>
            <a:pPr algn="just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[0,1]. Они могут быть либо дискретными (0 или 1), либо аналоговыми.</a:t>
            </a:r>
          </a:p>
          <a:p>
            <a:pPr algn="just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 инициализацией подразумевается смещение активационной функции нейрона по горизонтальной оси, то есть формирование порога чувствительности нейрона.</a:t>
            </a:r>
          </a:p>
          <a:p>
            <a:pPr algn="just"/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0959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385E009-1EC8-4137-92E9-AF5B08261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980" y="841328"/>
            <a:ext cx="5312761" cy="539985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7259AE-6F6F-42DC-B83D-09532C6AC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114" y="961635"/>
            <a:ext cx="5002427" cy="515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0676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Практическое 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6"/>
            <a:ext cx="10515600" cy="877329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Предоставить код свёрточной нейронной сети для реализации классификации рукописных цифр на основе датасета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MNIST.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1476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Рекуррентная нейронная сеть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5"/>
            <a:ext cx="10515600" cy="5689085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Рекуррентные нейронные сети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Recurrent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RNN) — вид нейронных сетей, где связи между элементами образуют направленную последовательность. Благодаря этому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появляется возможность обрабатывать серии событий во времени или последовательные пространственные цепочки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 отличие от многослойных перцептронов, рекуррентные сети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могут использовать свою внутреннюю память для обработки последовательностей произвольной длины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 применимы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таких задачах, где нечто целостное разбито на части, например: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распознавание рукописного текста или распознавание речи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Дополнительные материалы для чтения: 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https://en.wikipedia.org/wiki/Recurrent_neural_network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https://habr.com/ru/articles/487808/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0331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Сферы использования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6"/>
            <a:ext cx="6353432" cy="5115696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Прогнозирование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Языковое моделирование и генерация текста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Машинный перевод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Распознавание речи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Генерация описаний изображений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Разметка видео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Обобщение текста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Анализ для колл-центра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Распознавание лиц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Приложение OCR (распознавание текста)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7CF17E-81D0-4FAB-A881-59DB5764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405" y="562273"/>
            <a:ext cx="3645654" cy="242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AF6909D-C6A3-4A30-A485-B13C5CB8D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591" y="4916368"/>
            <a:ext cx="4419600" cy="194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A385D0C-C1AF-4A21-B75A-E74920518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172" y="3625446"/>
            <a:ext cx="3632887" cy="258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0426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Рекуррентная нейронная сеть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6"/>
            <a:ext cx="10515600" cy="1408670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Простая RNN имеет петлю обратной связи, как показано на первой части рисунка ниже. Цепь обратной связи, показанная в сером прямоугольнике, может быть развернута за 3 временных шага, вторая часть рисунка . Конечно, же можно изменить архитектуру так, чтобы сеть разворачивала k временных шагов.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44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 descr="Recurrent neural network. Compressed representation (top), unfolded network (bottom).">
            <a:extLst>
              <a:ext uri="{FF2B5EF4-FFF2-40B4-BE49-F238E27FC236}">
                <a16:creationId xmlns:a16="http://schemas.microsoft.com/office/drawing/2014/main" id="{A72E4A58-084C-4054-B2C8-579A3A290F7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974" y="1993897"/>
            <a:ext cx="8811203" cy="41889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966C71-785B-4877-A552-5BECEA3BA47C}"/>
              </a:ext>
            </a:extLst>
          </p:cNvPr>
          <p:cNvSpPr txBox="1"/>
          <p:nvPr/>
        </p:nvSpPr>
        <p:spPr>
          <a:xfrm>
            <a:off x="1383121" y="6230419"/>
            <a:ext cx="9052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Рекуррентная нейронная сеть. Сжатое представление (вверху), развернутая сеть (внизу).</a:t>
            </a:r>
          </a:p>
        </p:txBody>
      </p:sp>
    </p:spTree>
    <p:extLst>
      <p:ext uri="{BB962C8B-B14F-4D97-AF65-F5344CB8AC3E}">
        <p14:creationId xmlns:p14="http://schemas.microsoft.com/office/powerpoint/2010/main" val="26591810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Рекуррентная нейронная сеть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5"/>
            <a:ext cx="10515600" cy="5689085"/>
          </a:xfrm>
        </p:spPr>
        <p:txBody>
          <a:bodyPr>
            <a:normAutofit/>
          </a:bodyPr>
          <a:lstStyle/>
          <a:p>
            <a:pPr indent="0" algn="just" fontAlgn="base">
              <a:lnSpc>
                <a:spcPts val="1800"/>
              </a:lnSpc>
              <a:buNone/>
            </a:pP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 рисунке использованы следующие обозначения:</a:t>
            </a:r>
            <a:endParaRPr lang="ru-RU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0" algn="just" fontAlgn="base">
              <a:buNone/>
            </a:pP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en-US" sz="2200" baseline="-25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2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вход на временном шаге 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Для простоты мы предполагаем, что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en-US" sz="2200" baseline="-25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20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— это скалярное значение с одним признаком. Идею можно расширить до 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</a:t>
            </a: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-мерного вектора признаков.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0" algn="just" fontAlgn="base">
              <a:buNone/>
            </a:pP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en-US" sz="2200" baseline="-25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2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выход сети на временном шаге 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Можно создать несколько выходов в сети.</a:t>
            </a:r>
            <a:endParaRPr lang="ru-RU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0" algn="just" fontAlgn="base">
              <a:buNone/>
            </a:pP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Вектор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</a:t>
            </a:r>
            <a:r>
              <a:rPr lang="en-US" sz="2200" baseline="-25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2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20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хранит значения скрытых единиц / состояний в момент времени 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Это также называется текущим контекстом, m – количество скрытых единиц. Вектор 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</a:t>
            </a:r>
            <a:r>
              <a:rPr lang="ru-RU" sz="220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0</a:t>
            </a: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инициализируется нулем.</a:t>
            </a:r>
            <a:endParaRPr lang="ru-RU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0" algn="just" fontAlgn="base">
              <a:buNone/>
            </a:pP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</a:t>
            </a:r>
            <a:r>
              <a:rPr lang="en-US" sz="2200" baseline="-25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2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20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веса, связанные с входами в рекуррентном слое.</a:t>
            </a:r>
            <a:endParaRPr lang="ru-RU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0" algn="just" fontAlgn="base">
              <a:buNone/>
            </a:pP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</a:t>
            </a:r>
            <a:r>
              <a:rPr lang="en-US" sz="2200" baseline="-25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2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200" baseline="30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mxm</a:t>
            </a: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веса, связанные со скрытыми единицами в рекуррентном слое.</a:t>
            </a:r>
            <a:endParaRPr lang="ru-RU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0" algn="just" fontAlgn="base">
              <a:buNone/>
            </a:pP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</a:t>
            </a:r>
            <a:r>
              <a:rPr lang="en-US" sz="2200" baseline="-25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2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20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– веса, связанные со скрытыми для вывода единицами</a:t>
            </a:r>
            <a:endParaRPr lang="ru-RU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0" algn="just" fontAlgn="base">
              <a:buNone/>
            </a:pP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en-US" sz="2200" baseline="-25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2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20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смещение, связанное с рекуррентным слоем</a:t>
            </a:r>
            <a:endParaRPr lang="ru-RU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0" algn="just" fontAlgn="base">
              <a:buNone/>
            </a:pP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en-US" sz="220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2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смещение, связанное со слоем прямой связи</a:t>
            </a:r>
            <a:endParaRPr lang="ru-RU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428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Рекуррентная нейронная сеть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98B3F72-C992-4666-8F12-A5B816A2DE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667266"/>
                <a:ext cx="10515600" cy="4930346"/>
              </a:xfrm>
            </p:spPr>
            <p:txBody>
              <a:bodyPr>
                <a:normAutofit/>
              </a:bodyPr>
              <a:lstStyle/>
              <a:p>
                <a:pPr marL="0" indent="358775" algn="just" fontAlgn="base">
                  <a:lnSpc>
                    <a:spcPct val="100000"/>
                  </a:lnSpc>
                  <a:spcAft>
                    <a:spcPts val="1440"/>
                  </a:spcAft>
                  <a:buNone/>
                </a:pPr>
                <a:r>
                  <a:rPr lang="ru-RU" sz="2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На каждом временном шаге мы можем развернуть сеть на </a:t>
                </a:r>
                <a:r>
                  <a:rPr lang="en-US" sz="2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k</a:t>
                </a:r>
                <a:r>
                  <a:rPr lang="ru-RU" sz="2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временных шагов, чтобы получить результат на временном шаге </a:t>
                </a:r>
                <a:r>
                  <a:rPr lang="en-US" sz="2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k</a:t>
                </a:r>
                <a:r>
                  <a:rPr lang="ru-RU" sz="2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+ 1. Развернутая сеть очень похожа на нейронную сеть прямого распространения. Прямоугольник в развернутой сети показывает, что операция выполняется. Так, например, с функцией активации </a:t>
                </a:r>
                <a:r>
                  <a:rPr lang="en-US" sz="2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f</a:t>
                </a:r>
                <a:r>
                  <a:rPr lang="ru-RU" sz="2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</a:t>
                </a:r>
                <a:endParaRPr lang="ru-RU" sz="2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0" algn="just" fontAlgn="base">
                  <a:lnSpc>
                    <a:spcPct val="100000"/>
                  </a:lnSpc>
                  <a:spcAft>
                    <a:spcPts val="144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t</m:t>
                          </m:r>
                          <m:r>
                            <m:rPr>
                              <m:nor/>
                            </m:rPr>
                            <a:rPr lang="ru-RU" sz="2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ru-RU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2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f</m:t>
                      </m:r>
                      <m:d>
                        <m:dPr>
                          <m:ctrlP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2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2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t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2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2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t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2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2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2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2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2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2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US" sz="2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ru-RU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2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f</m:t>
                      </m:r>
                      <m:r>
                        <m:rPr>
                          <m:nor/>
                        </m:rPr>
                        <a:rPr lang="ru-RU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2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2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t</m:t>
                          </m:r>
                        </m:sub>
                      </m:sSub>
                      <m:r>
                        <m:rPr>
                          <m:nor/>
                        </m:rPr>
                        <a:rPr lang="ru-RU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t</m:t>
                          </m:r>
                        </m:sub>
                      </m:sSub>
                      <m:r>
                        <m:rPr>
                          <m:nor/>
                        </m:rPr>
                        <a:rPr lang="ru-RU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h</m:t>
                          </m:r>
                        </m:sub>
                      </m:sSub>
                      <m:r>
                        <m:rPr>
                          <m:nor/>
                        </m:rPr>
                        <a:rPr lang="ru-RU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2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indent="358775" algn="just" fontAlgn="base">
                  <a:lnSpc>
                    <a:spcPct val="100000"/>
                  </a:lnSpc>
                  <a:spcAft>
                    <a:spcPts val="1440"/>
                  </a:spcAft>
                  <a:buNone/>
                </a:pPr>
                <a:r>
                  <a:rPr lang="ru-RU" sz="2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Выход </a:t>
                </a:r>
                <a:r>
                  <a:rPr lang="en-US" sz="2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y</a:t>
                </a:r>
                <a:r>
                  <a:rPr lang="ru-RU" sz="2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в момент времени </a:t>
                </a:r>
                <a:r>
                  <a:rPr lang="en-US" sz="2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</a:t>
                </a:r>
                <a:r>
                  <a:rPr lang="ru-RU" sz="2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вычисляется как:</a:t>
                </a:r>
                <a:endParaRPr lang="ru-RU" sz="2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0" algn="just" fontAlgn="base">
                  <a:lnSpc>
                    <a:spcPct val="100000"/>
                  </a:lnSpc>
                  <a:spcAft>
                    <a:spcPts val="144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sz="2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f</m:t>
                      </m:r>
                      <m:d>
                        <m:dPr>
                          <m:ctrlP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2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2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t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2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2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y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US" sz="2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f</m:t>
                      </m:r>
                      <m:r>
                        <m:rPr>
                          <m:nor/>
                        </m:rPr>
                        <a:rPr lang="en-US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y</m:t>
                          </m:r>
                        </m:sub>
                      </m:sSub>
                      <m:sSub>
                        <m:sSubPr>
                          <m:ctrlP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t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y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2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indent="358775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ru-RU" sz="2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Здесь </a:t>
                </a:r>
                <a:r>
                  <a:rPr lang="ru-RU" sz="22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⋅</a:t>
                </a:r>
                <a:r>
                  <a:rPr lang="ru-RU" sz="2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скалярное произведение.</a:t>
                </a:r>
                <a:endParaRPr lang="ru-RU" sz="2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98B3F72-C992-4666-8F12-A5B816A2DE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667266"/>
                <a:ext cx="10515600" cy="4930346"/>
              </a:xfrm>
              <a:blipFill>
                <a:blip r:embed="rId2"/>
                <a:stretch>
                  <a:fillRect l="-754" t="-742" r="-6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46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8876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Разбор примера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6"/>
            <a:ext cx="10515600" cy="562273"/>
          </a:xfrm>
        </p:spPr>
        <p:txBody>
          <a:bodyPr>
            <a:normAutofit/>
          </a:bodyPr>
          <a:lstStyle/>
          <a:p>
            <a:pPr marL="0" indent="271463" algn="just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Код программы приведен в курсе, название скрипта «</a:t>
            </a:r>
            <a:r>
              <a:rPr lang="en-US" sz="2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RNN</a:t>
            </a:r>
            <a:r>
              <a:rPr lang="ru-RU" sz="2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».</a:t>
            </a:r>
            <a:r>
              <a:rPr lang="en-US" sz="2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endParaRPr lang="ru-RU" sz="2200" dirty="0">
              <a:effectLst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47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359BC2F-8319-4C1B-9F5E-EFC9CC66C64C}"/>
              </a:ext>
            </a:extLst>
          </p:cNvPr>
          <p:cNvSpPr txBox="1">
            <a:spLocks/>
          </p:cNvSpPr>
          <p:nvPr/>
        </p:nvSpPr>
        <p:spPr>
          <a:xfrm>
            <a:off x="925087" y="1125709"/>
            <a:ext cx="10515600" cy="562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B7E637-D6D4-40CA-B378-65099F847BF1}"/>
              </a:ext>
            </a:extLst>
          </p:cNvPr>
          <p:cNvSpPr txBox="1"/>
          <p:nvPr/>
        </p:nvSpPr>
        <p:spPr>
          <a:xfrm>
            <a:off x="838200" y="1717063"/>
            <a:ext cx="1051559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create_RNN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hidden_units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dense_units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activation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model = Sequential()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SimpleRNN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hidden_units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 = activation[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(Dense(units=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hidden_units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activation=activation[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(Dense(units=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dense_units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activation=activation[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(Dropout(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</a:t>
            </a:r>
            <a:r>
              <a:rPr lang="en-US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compile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(loss=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mean_squared_error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optimizer=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sgd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metrics=[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"accuracy"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model</a:t>
            </a:r>
          </a:p>
          <a:p>
            <a:endParaRPr lang="ru-RU" b="0" dirty="0">
              <a:solidFill>
                <a:srgbClr val="008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Пример создания модели</a:t>
            </a:r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demo_model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create_RNN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128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(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 activation=[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softmax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  <a:endParaRPr lang="ru-RU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76338EED-37FC-4DDF-B51C-D416DDA70E18}"/>
              </a:ext>
            </a:extLst>
          </p:cNvPr>
          <p:cNvSpPr txBox="1">
            <a:spLocks/>
          </p:cNvSpPr>
          <p:nvPr/>
        </p:nvSpPr>
        <p:spPr>
          <a:xfrm>
            <a:off x="607541" y="5732291"/>
            <a:ext cx="10515600" cy="5622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271463" algn="just">
              <a:buFont typeface="Arial" panose="020B0604020202020204" pitchFamily="34" charset="0"/>
              <a:buNone/>
            </a:pPr>
            <a:r>
              <a:rPr lang="ru-RU" sz="2200" b="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</a:t>
            </a:r>
            <a:r>
              <a:rPr lang="ru-RU" sz="2200" b="0" kern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lang="en-US" sz="2200" b="0" kern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+mn-ea"/>
                <a:cs typeface="+mn-cs"/>
              </a:rPr>
              <a:t>model.add</a:t>
            </a:r>
            <a:r>
              <a:rPr lang="en-US" sz="2200" b="0" kern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lang="en-US" sz="2200" b="0" kern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+mn-ea"/>
                <a:cs typeface="+mn-cs"/>
              </a:rPr>
              <a:t>SimpleRNN</a:t>
            </a:r>
            <a:r>
              <a:rPr lang="ru-RU" sz="2200" b="0" kern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+mn-ea"/>
                <a:cs typeface="+mn-cs"/>
              </a:rPr>
              <a:t>… </a:t>
            </a:r>
            <a:r>
              <a:rPr lang="ru-RU" sz="2200" b="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можно прочитать здесь </a:t>
            </a:r>
            <a:r>
              <a:rPr lang="en-US" sz="2200" b="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https://www.tensorflow.org/api_docs/python/tf/keras/layers/SimpleRNN</a:t>
            </a:r>
            <a:r>
              <a:rPr lang="ru-RU" sz="2200" b="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9384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Большие языковые модели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5"/>
            <a:ext cx="10515600" cy="5689085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Большая языковая модель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(Large language models, LLM)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 языковая модель, состоящая из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нейронной сети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 множеством параметров (обычно миллиарды весовых коэффициентов и более),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обученной на большом количестве неразмеченного текста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использованием обучения без учителя.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базируется на модифицированной рекуррентной нейронной сети.</a:t>
            </a:r>
          </a:p>
          <a:p>
            <a:pPr marL="0" indent="361950" algn="just">
              <a:buNone/>
            </a:pPr>
            <a:r>
              <a:rPr lang="ru-RU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Примеры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LLM – </a:t>
            </a:r>
            <a:r>
              <a:rPr lang="en-US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ChatGPT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YandexGPT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LaMDA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PaLM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Дополнительный материал для чтения: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https://www.nvidia.com/en-us/glossary/data-science/large-language-models/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https://en.wikipedia.org/wiki/Large_language_model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https://machinelearningmastery.com/what-are-large-language-models/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9445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Сферы использования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принцип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844" y="837454"/>
            <a:ext cx="6044514" cy="5884021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Большие языковые модели в основном представляют собой класс архитектур глубокого обучения, называемых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transformer networks (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сетями-преобразователями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это нейронная сеть, которая изучает контекст и значение, отслеживая отношения в последовательных данных, таких как слова в этом предложении. 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Чтобы обработать текст, его сначала необходимо преобразовать последовательность слов (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токенезировать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Затем эти токены кодируются как числа и преобразуются во вложения, которые представляют собой представления токенов в векторном пространстве, сохраняющие их значение. Затем кодировщик в преобразователе преобразует вложения всех токенов в вектор контекста.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49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F942601-AFA7-43E8-90C5-37A8E9A5D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305" y="667265"/>
            <a:ext cx="4835921" cy="542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60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03" y="0"/>
            <a:ext cx="10515600" cy="572925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Передаточная функция нейрона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7103"/>
            <a:ext cx="10373710" cy="5489247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Передаточная функция </a:t>
            </a:r>
            <a:r>
              <a:rPr lang="ru-RU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f(u)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определяет зависимость сигнала на выходе нейрона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 взвешенной суммы сигналов на его входах. В большинстве случаев она является монотонно возрастающей и имеет область значений [−1,1] или [0,1]. </a:t>
            </a:r>
          </a:p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Однако существуют исключения. Также для некоторых алгоритмов обучения сети необходимо, чтобы она была непрерывно дифференцируемой на всей числовой оси.</a:t>
            </a:r>
          </a:p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Искусственный нейрон полностью характеризуется своей передаточной функцией.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Использование различных передаточных функций позволяет вносить нелинейность в работу нейрона и в целом нейронной сети.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3557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Нейросети-инструменты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Нейросети для бизнеса и не только Нейронные сети, Подборка, Midjourney, ChatGPT">
            <a:extLst>
              <a:ext uri="{FF2B5EF4-FFF2-40B4-BE49-F238E27FC236}">
                <a16:creationId xmlns:a16="http://schemas.microsoft.com/office/drawing/2014/main" id="{A593588F-7297-435D-843B-0B2A8B356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296" y="702715"/>
            <a:ext cx="4764061" cy="551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C97FAA5-D59B-473B-B63A-7F9E93AE2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81" y="562273"/>
            <a:ext cx="6214199" cy="618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11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Нейросети-инструменты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667265"/>
            <a:ext cx="10515599" cy="5955957"/>
          </a:xfrm>
        </p:spPr>
        <p:txBody>
          <a:bodyPr>
            <a:normAutofit fontScale="92500" lnSpcReduction="20000"/>
          </a:bodyPr>
          <a:lstStyle/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Генерация изображений по описанию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https://stablediffusionweb.com/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https://t.me/MdjrnBot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https://t.me/kandinsky21_bot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Чат боты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https://chat.openai.com/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(получение доступа -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https://www.youtube.com/watch?v=7o_qURQ3jGM&amp;t=118s&amp;ab_channel=I-Tastic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если ленивые, то можно ещё так: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https://pikabu.ru/story/besplatnyiy_gpt4_10185166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или использовать бота в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телеграм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https://t.me/GPT_onlinebot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58775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YandexGPT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Tx/>
              <a:buChar char="-"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ИИ-экзаменатор, превращающий любой текст в готовые вопросы для тестирования⁠⁠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https://beta.monic.ai/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Векторизация растровых изображений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https://vectorizer.ai/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51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7331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Подборки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667265"/>
            <a:ext cx="10515599" cy="5689085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 </a:t>
            </a:r>
            <a:r>
              <a:rPr lang="ru-RU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нейросетевых</a:t>
            </a:r>
            <a:r>
              <a:rPr lang="ru-RU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инструментов для обработки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https://pikabu.ru/story/30_neyrosetevyikh_instrumentov_dlya_obrabotki_10484298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 нейросетей для программистов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https://skillbox.ru/media/code/7-neyrosetey-dlya-programmistov-kak-pisat-kod-bystree-i-luchshe/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 нейросетей для копирайтеров, редакторов, дизайнеров и маркетологов 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https://vc.ru/marketing/638929-26-neyrosetey-dlya-kopirayterov-redaktorov-dizaynerov-i-marketologov-podborka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52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486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03" y="0"/>
            <a:ext cx="10515600" cy="572925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Классификация нейронов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0979"/>
            <a:ext cx="10373710" cy="4950373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основном нейроны классифицируют на основе их положения в топологии сети. Разделяют:</a:t>
            </a:r>
          </a:p>
          <a:p>
            <a:pPr marL="0" indent="361950" algn="just">
              <a:buNone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Входные нейроны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принимают исходный вектор, кодирующий входной сигнал. Как правило, эти нейроны не выполняют вычислительных операций, а просто передают полученный входной сигнал на выход, возможно, усилив или ослабив его;</a:t>
            </a:r>
          </a:p>
          <a:p>
            <a:pPr marL="0" indent="361950" algn="just">
              <a:buNone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Выходные нейроны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представляют собой выходы сети. В выходных нейронах могут производиться какие-либо вычислительные операции;</a:t>
            </a:r>
          </a:p>
          <a:p>
            <a:pPr marL="0" indent="361950" algn="just">
              <a:buNone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Промежуточные нейроны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выполняют основные вычислительные операции.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552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03" y="0"/>
            <a:ext cx="10515600" cy="572925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типы передаточных функций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5214"/>
            <a:ext cx="10373710" cy="788276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Линейная передаточная функция.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Сигнал на выходе нейрона линейно связан со взвешенной суммой сигналов на его входе.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401409-A006-4DEC-A0E9-39A17A88555D}"/>
                  </a:ext>
                </a:extLst>
              </p:cNvPr>
              <p:cNvSpPr txBox="1"/>
              <p:nvPr/>
            </p:nvSpPr>
            <p:spPr>
              <a:xfrm>
                <a:off x="2731376" y="1481113"/>
                <a:ext cx="6093372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2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sz="2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200" i="1">
                          <a:latin typeface="Cambria Math" panose="02040503050406030204" pitchFamily="18" charset="0"/>
                        </a:rPr>
                        <m:t>𝑡𝑥</m:t>
                      </m:r>
                    </m:oMath>
                  </m:oMathPara>
                </a14:m>
                <a:endParaRPr lang="ru-RU" sz="2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401409-A006-4DEC-A0E9-39A17A885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376" y="1481113"/>
                <a:ext cx="6093372" cy="430887"/>
              </a:xfrm>
              <a:prstGeom prst="rect">
                <a:avLst/>
              </a:prstGeom>
              <a:blipFill>
                <a:blip r:embed="rId2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Объект 2">
            <a:extLst>
              <a:ext uri="{FF2B5EF4-FFF2-40B4-BE49-F238E27FC236}">
                <a16:creationId xmlns:a16="http://schemas.microsoft.com/office/drawing/2014/main" id="{30DB5B83-C764-4DA7-8BF9-6C5F3A5CC14F}"/>
              </a:ext>
            </a:extLst>
          </p:cNvPr>
          <p:cNvSpPr txBox="1">
            <a:spLocks/>
          </p:cNvSpPr>
          <p:nvPr/>
        </p:nvSpPr>
        <p:spPr>
          <a:xfrm>
            <a:off x="727841" y="1946351"/>
            <a:ext cx="10373710" cy="1356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361950" algn="just">
              <a:buFont typeface="Arial" panose="020B0604020202020204" pitchFamily="34" charset="0"/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где</a:t>
            </a:r>
            <a:r>
              <a:rPr lang="ru-RU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параметр функции.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Font typeface="Arial" panose="020B0604020202020204" pitchFamily="34" charset="0"/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искусственных нейронных сетях со слоистой структурой нейроны с передаточными функциями такого типа, как правило, составляют входной слой.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53A98A-65ED-4A11-BE2C-9020B233F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603" y="3178176"/>
            <a:ext cx="6123251" cy="33030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3368F9-6A44-428F-957E-6061348A34BF}"/>
              </a:ext>
            </a:extLst>
          </p:cNvPr>
          <p:cNvSpPr txBox="1"/>
          <p:nvPr/>
        </p:nvSpPr>
        <p:spPr>
          <a:xfrm>
            <a:off x="7195644" y="3800326"/>
            <a:ext cx="390590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Линейная функция активации с насыщением</a:t>
            </a:r>
          </a:p>
        </p:txBody>
      </p:sp>
    </p:spTree>
    <p:extLst>
      <p:ext uri="{BB962C8B-B14F-4D97-AF65-F5344CB8AC3E}">
        <p14:creationId xmlns:p14="http://schemas.microsoft.com/office/powerpoint/2010/main" val="1965917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03" y="0"/>
            <a:ext cx="10515600" cy="572925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типы передаточных функций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687" y="567321"/>
            <a:ext cx="10373710" cy="1079536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Пороговая передаточная функция.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Другое название — функция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Хевисайда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Представляет собой перепад. До тех пор, пока взвешенный сигнал на входе нейрона не достигает некоторого уровня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T, сигнал на выходе равен нулю.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2">
                <a:extLst>
                  <a:ext uri="{FF2B5EF4-FFF2-40B4-BE49-F238E27FC236}">
                    <a16:creationId xmlns:a16="http://schemas.microsoft.com/office/drawing/2014/main" id="{30DB5B83-C764-4DA7-8BF9-6C5F3A5CC1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7841" y="2249330"/>
                <a:ext cx="10373710" cy="16762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361950" algn="just">
                  <a:buFont typeface="Arial" panose="020B0604020202020204" pitchFamily="34" charset="0"/>
                  <a:buNone/>
                </a:pP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Здесь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ru-RU" sz="2400" i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ru-RU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400" i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— сдвиг функции активации относительно горизонтальной оси. 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361950" algn="just">
                  <a:buFont typeface="Arial" panose="020B0604020202020204" pitchFamily="34" charset="0"/>
                  <a:buNone/>
                </a:pP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Ввиду того, что данная </a:t>
                </a:r>
                <a:r>
                  <a:rPr lang="ru-RU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функция не является дифференцируемой на всей оси абсцисс</a:t>
                </a: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её нельзя использовать в сетях, обучающихся по алгоритму </a:t>
                </a:r>
                <a:r>
                  <a:rPr lang="ru-RU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обратного распространения ошибки</a:t>
                </a: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 другим алгоритмам, требующим дифференцируемости передаточной функции</a:t>
                </a:r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ru-RU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Объект 2">
                <a:extLst>
                  <a:ext uri="{FF2B5EF4-FFF2-40B4-BE49-F238E27FC236}">
                    <a16:creationId xmlns:a16="http://schemas.microsoft.com/office/drawing/2014/main" id="{30DB5B83-C764-4DA7-8BF9-6C5F3A5CC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41" y="2249330"/>
                <a:ext cx="10373710" cy="1676283"/>
              </a:xfrm>
              <a:prstGeom prst="rect">
                <a:avLst/>
              </a:prstGeom>
              <a:blipFill>
                <a:blip r:embed="rId2"/>
                <a:stretch>
                  <a:fillRect l="-764" t="-6545" r="-764" b="-3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73368F9-6A44-428F-957E-6061348A34BF}"/>
              </a:ext>
            </a:extLst>
          </p:cNvPr>
          <p:cNvSpPr txBox="1"/>
          <p:nvPr/>
        </p:nvSpPr>
        <p:spPr>
          <a:xfrm>
            <a:off x="7195644" y="4371540"/>
            <a:ext cx="390590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Пороговая функция активации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 = 0)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A51A9F-57B7-498B-BCDF-61F7668355A1}"/>
                  </a:ext>
                </a:extLst>
              </p:cNvPr>
              <p:cNvSpPr txBox="1"/>
              <p:nvPr/>
            </p:nvSpPr>
            <p:spPr>
              <a:xfrm>
                <a:off x="2900856" y="1593776"/>
                <a:ext cx="6093372" cy="6569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2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sz="2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ru-RU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2200" i="0">
                                    <a:latin typeface="Cambria Math" panose="02040503050406030204" pitchFamily="18" charset="0"/>
                                  </a:rPr>
                                  <m:t>1 если </m:t>
                                </m:r>
                                <m:r>
                                  <a:rPr lang="ru-RU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ru-RU" sz="2200" i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ru-RU" sz="22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200" i="0">
                                    <a:latin typeface="Cambria Math" panose="02040503050406030204" pitchFamily="18" charset="0"/>
                                  </a:rPr>
                                  <m:t>0 иначе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A51A9F-57B7-498B-BCDF-61F766835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856" y="1593776"/>
                <a:ext cx="6093372" cy="6569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444CA33-7118-4324-9323-0773AA733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826848"/>
            <a:ext cx="5575331" cy="291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14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03" y="0"/>
            <a:ext cx="10515600" cy="572925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типы передаточных функций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832" y="698420"/>
            <a:ext cx="10373710" cy="1686434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Сигмоидальная передаточная функция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это гладкая монотонная возрастающая нелинейная функция, имеющая форму буквы «S», которая часто применяется для «сглаживания» значений некоторой величины. В семейство функций класса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сигмоид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входят такие функции, как арктангенс, гиперболический тангенс и другие функции подобного вида.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D4AF44-BB86-441A-AE0C-EAFEA9CDD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80" y="3518922"/>
            <a:ext cx="5776589" cy="30548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28B863-A794-4A97-B96E-D4B715212FB7}"/>
              </a:ext>
            </a:extLst>
          </p:cNvPr>
          <p:cNvSpPr txBox="1"/>
          <p:nvPr/>
        </p:nvSpPr>
        <p:spPr>
          <a:xfrm>
            <a:off x="6535569" y="4373673"/>
            <a:ext cx="45009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Сигмоидальная передаточная функция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20663E-2E5C-4842-8315-1FC98F2106B8}"/>
                  </a:ext>
                </a:extLst>
              </p:cNvPr>
              <p:cNvSpPr txBox="1"/>
              <p:nvPr/>
            </p:nvSpPr>
            <p:spPr>
              <a:xfrm>
                <a:off x="758980" y="2384854"/>
                <a:ext cx="4428797" cy="1298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2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Арктангенс</a:t>
                </a:r>
                <a:r>
                  <a:rPr lang="en-US" sz="22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  <a:endParaRPr lang="en-US" sz="22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𝑎𝑟𝑐𝑡𝑔</m:t>
                      </m:r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(</m:t>
                      </m:r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𝑥</m:t>
                      </m:r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2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ru-RU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20663E-2E5C-4842-8315-1FC98F210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80" y="2384854"/>
                <a:ext cx="4428797" cy="1298497"/>
              </a:xfrm>
              <a:prstGeom prst="rect">
                <a:avLst/>
              </a:prstGeom>
              <a:blipFill>
                <a:blip r:embed="rId3"/>
                <a:stretch>
                  <a:fillRect l="-1791" t="-32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20EAA34-7332-4A29-AA14-0378620A0D16}"/>
                  </a:ext>
                </a:extLst>
              </p:cNvPr>
              <p:cNvSpPr txBox="1"/>
              <p:nvPr/>
            </p:nvSpPr>
            <p:spPr>
              <a:xfrm>
                <a:off x="6822767" y="2384854"/>
                <a:ext cx="3574191" cy="16764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2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Гиперболический тангенс</a:t>
                </a:r>
                <a:r>
                  <a:rPr lang="en-US" sz="22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𝑡𝑔</m:t>
                      </m:r>
                      <m:f>
                        <m:fPr>
                          <m:ctrlP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𝛼</m:t>
                          </m:r>
                        </m:den>
                      </m:f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ru-RU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ru-RU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𝛼</m:t>
                                  </m:r>
                                </m:den>
                              </m:f>
                            </m:sup>
                          </m:sSup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 – </m:t>
                          </m:r>
                          <m:sSup>
                            <m:sSupPr>
                              <m:ctrlP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–</m:t>
                              </m:r>
                              <m:f>
                                <m:fPr>
                                  <m:ctrlPr>
                                    <a:rPr lang="ru-RU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ru-RU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𝛼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ru-RU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ru-RU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𝛼</m:t>
                                  </m:r>
                                </m:den>
                              </m:f>
                            </m:sup>
                          </m:sSup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 +</m:t>
                          </m:r>
                          <m:sSup>
                            <m:sSupPr>
                              <m:ctrlP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– </m:t>
                              </m:r>
                              <m:f>
                                <m:fPr>
                                  <m:ctrlPr>
                                    <a:rPr lang="ru-RU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ru-RU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𝛼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ru-RU" sz="2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20EAA34-7332-4A29-AA14-0378620A0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2767" y="2384854"/>
                <a:ext cx="3574191" cy="1676485"/>
              </a:xfrm>
              <a:prstGeom prst="rect">
                <a:avLst/>
              </a:prstGeom>
              <a:blipFill>
                <a:blip r:embed="rId4"/>
                <a:stretch>
                  <a:fillRect l="-2215" t="-25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99836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2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12" id="{B15EA229-D205-4181-8E25-CE55E566A0BC}" vid="{AF078A3C-45F1-4054-9915-23EE7220F90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Тема12</Template>
  <TotalTime>1206</TotalTime>
  <Words>4631</Words>
  <Application>Microsoft Office PowerPoint</Application>
  <PresentationFormat>Широкоэкранный</PresentationFormat>
  <Paragraphs>398</Paragraphs>
  <Slides>52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52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Courier New</vt:lpstr>
      <vt:lpstr>Times New Roman</vt:lpstr>
      <vt:lpstr>Тема12</vt:lpstr>
      <vt:lpstr>Модуль 3. Нейронные сети</vt:lpstr>
      <vt:lpstr>Искусственный интеллект, машинное обучение, нейронные сети, глубокое обучение и компьютерное зрение. Разница </vt:lpstr>
      <vt:lpstr>Искусственный нейрон</vt:lpstr>
      <vt:lpstr>Математическая модель искусственного нейрона</vt:lpstr>
      <vt:lpstr>Передаточная функция нейрона</vt:lpstr>
      <vt:lpstr>Классификация нейронов</vt:lpstr>
      <vt:lpstr>Основные типы передаточных функций</vt:lpstr>
      <vt:lpstr>Основные типы передаточных функций</vt:lpstr>
      <vt:lpstr>Основные типы передаточных функций</vt:lpstr>
      <vt:lpstr>Перцептрон</vt:lpstr>
      <vt:lpstr>Логическая схема перцептрона с тремя выходами</vt:lpstr>
      <vt:lpstr>Представление работы</vt:lpstr>
      <vt:lpstr>Алгоритм обратного распространения ошибки</vt:lpstr>
      <vt:lpstr>Алгоритм обратного распространения ошибки</vt:lpstr>
      <vt:lpstr>Пример (скрипт «Perceptron»)</vt:lpstr>
      <vt:lpstr>Нейронная сеть. Принцип работы</vt:lpstr>
      <vt:lpstr>Нейронная сеть. Схема</vt:lpstr>
      <vt:lpstr>Нейросеть глубокого обучения (DNN)</vt:lpstr>
      <vt:lpstr>Нейросеть глубокого обучения (DNN)</vt:lpstr>
      <vt:lpstr>Датасет. Виды и способы работы с ним</vt:lpstr>
      <vt:lpstr>Способы сбора датасета</vt:lpstr>
      <vt:lpstr>Виды датасетов для машинного обучения</vt:lpstr>
      <vt:lpstr>Разделение данных при обучении</vt:lpstr>
      <vt:lpstr>Датасет. Виды и способы работы с ним</vt:lpstr>
      <vt:lpstr>Простой способ создать датасет</vt:lpstr>
      <vt:lpstr>Оптимальная платформа для работы и библиотеки машинного обучения</vt:lpstr>
      <vt:lpstr>Google. Colab. Внешний вид</vt:lpstr>
      <vt:lpstr>Google. Colab. Внешний вид</vt:lpstr>
      <vt:lpstr>Разбор кода из папки DL_Practise</vt:lpstr>
      <vt:lpstr>Разбор кода из папки DL_Practise</vt:lpstr>
      <vt:lpstr>Разбор кода из папки DL_Practise</vt:lpstr>
      <vt:lpstr>Разбор кода из папки DL_Practise</vt:lpstr>
      <vt:lpstr>Результат работы</vt:lpstr>
      <vt:lpstr>Свёрточная нейронная сеть</vt:lpstr>
      <vt:lpstr>Архитектура</vt:lpstr>
      <vt:lpstr>Архитектура</vt:lpstr>
      <vt:lpstr>Свёрточная нейронная сеть</vt:lpstr>
      <vt:lpstr>Разбор примера</vt:lpstr>
      <vt:lpstr>Модель CNN</vt:lpstr>
      <vt:lpstr>Результат</vt:lpstr>
      <vt:lpstr>Практическое задание</vt:lpstr>
      <vt:lpstr>Рекуррентная нейронная сеть</vt:lpstr>
      <vt:lpstr>Сферы использования</vt:lpstr>
      <vt:lpstr>Рекуррентная нейронная сеть</vt:lpstr>
      <vt:lpstr>Рекуррентная нейронная сеть</vt:lpstr>
      <vt:lpstr>Рекуррентная нейронная сеть</vt:lpstr>
      <vt:lpstr>Разбор примера</vt:lpstr>
      <vt:lpstr>Большие языковые модели</vt:lpstr>
      <vt:lpstr>Сферы использования и принцип работы</vt:lpstr>
      <vt:lpstr>Нейросети-инструменты</vt:lpstr>
      <vt:lpstr>Нейросети-инструменты</vt:lpstr>
      <vt:lpstr>Подборки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Модуль 2. Алгоритмы машинного обучения и продвинутое программирование</dc:title>
  <dc:creator>AnLi</dc:creator>
  <cp:lastModifiedBy>AnLi</cp:lastModifiedBy>
  <cp:revision>65</cp:revision>
  <dcterms:created xsi:type="dcterms:W3CDTF">2023-06-06T14:42:53Z</dcterms:created>
  <dcterms:modified xsi:type="dcterms:W3CDTF">2023-07-21T15:41:53Z</dcterms:modified>
</cp:coreProperties>
</file>